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notesSlides/notesSlide4.xml" ContentType="application/vnd.openxmlformats-officedocument.presentationml.notesSlide+xml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73" r:id="rId2"/>
    <p:sldId id="274" r:id="rId3"/>
    <p:sldId id="430" r:id="rId4"/>
    <p:sldId id="473" r:id="rId5"/>
    <p:sldId id="365" r:id="rId6"/>
    <p:sldId id="471" r:id="rId7"/>
    <p:sldId id="460" r:id="rId8"/>
    <p:sldId id="461" r:id="rId9"/>
    <p:sldId id="446" r:id="rId10"/>
    <p:sldId id="448" r:id="rId11"/>
    <p:sldId id="449" r:id="rId12"/>
    <p:sldId id="455" r:id="rId13"/>
    <p:sldId id="451" r:id="rId14"/>
    <p:sldId id="459" r:id="rId15"/>
    <p:sldId id="385" r:id="rId16"/>
    <p:sldId id="394" r:id="rId17"/>
    <p:sldId id="348" r:id="rId18"/>
    <p:sldId id="474" r:id="rId19"/>
    <p:sldId id="465" r:id="rId20"/>
    <p:sldId id="426" r:id="rId21"/>
    <p:sldId id="429" r:id="rId22"/>
    <p:sldId id="462" r:id="rId23"/>
    <p:sldId id="302" r:id="rId24"/>
    <p:sldId id="466" r:id="rId25"/>
    <p:sldId id="469" r:id="rId26"/>
    <p:sldId id="470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F2FCE"/>
    <a:srgbClr val="C90000"/>
    <a:srgbClr val="FFFF00"/>
    <a:srgbClr val="CFB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808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4" Type="http://schemas.openxmlformats.org/officeDocument/2006/relationships/image" Target="../media/image20.emf"/><Relationship Id="rId5" Type="http://schemas.openxmlformats.org/officeDocument/2006/relationships/image" Target="../media/image21.emf"/><Relationship Id="rId6" Type="http://schemas.openxmlformats.org/officeDocument/2006/relationships/image" Target="../media/image22.emf"/><Relationship Id="rId1" Type="http://schemas.openxmlformats.org/officeDocument/2006/relationships/image" Target="../media/image17.emf"/><Relationship Id="rId2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Relationship Id="rId2" Type="http://schemas.openxmlformats.org/officeDocument/2006/relationships/image" Target="../media/image2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9/27/16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9139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9/27/16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231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71430-EBBA-144C-9116-6DF925E7AC4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126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41506D8-B588-B44F-9B03-7FC756F7809E}" type="slidenum">
              <a:rPr lang="en-GB"/>
              <a:pPr/>
              <a:t>8</a:t>
            </a:fld>
            <a:endParaRPr lang="en-GB"/>
          </a:p>
        </p:txBody>
      </p:sp>
      <p:sp>
        <p:nvSpPr>
          <p:cNvPr id="3379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25" name="Shape 32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2300"/>
              <a:t>spin-dependent gluon distribution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22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23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September, 2016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oleObject" Target="../embeddings/oleObject9.bin"/><Relationship Id="rId5" Type="http://schemas.openxmlformats.org/officeDocument/2006/relationships/image" Target="../media/image28.emf"/><Relationship Id="rId6" Type="http://schemas.openxmlformats.org/officeDocument/2006/relationships/image" Target="../media/image31.emf"/><Relationship Id="rId7" Type="http://schemas.openxmlformats.org/officeDocument/2006/relationships/oleObject" Target="../embeddings/oleObject10.bin"/><Relationship Id="rId8" Type="http://schemas.openxmlformats.org/officeDocument/2006/relationships/image" Target="../media/image29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4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oleObject" Target="../embeddings/oleObject11.bin"/><Relationship Id="rId6" Type="http://schemas.openxmlformats.org/officeDocument/2006/relationships/image" Target="../media/image29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.emf"/><Relationship Id="rId3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4" Type="http://schemas.openxmlformats.org/officeDocument/2006/relationships/oleObject" Target="../embeddings/oleObject12.bin"/><Relationship Id="rId5" Type="http://schemas.openxmlformats.org/officeDocument/2006/relationships/image" Target="../media/image40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4" Type="http://schemas.openxmlformats.org/officeDocument/2006/relationships/image" Target="../media/image44.emf"/><Relationship Id="rId5" Type="http://schemas.openxmlformats.org/officeDocument/2006/relationships/image" Target="../media/image45.emf"/><Relationship Id="rId6" Type="http://schemas.openxmlformats.org/officeDocument/2006/relationships/image" Target="../media/image46.emf"/><Relationship Id="rId7" Type="http://schemas.openxmlformats.org/officeDocument/2006/relationships/image" Target="../media/image47.emf"/><Relationship Id="rId8" Type="http://schemas.openxmlformats.org/officeDocument/2006/relationships/oleObject" Target="../embeddings/oleObject13.bin"/><Relationship Id="rId9" Type="http://schemas.openxmlformats.org/officeDocument/2006/relationships/image" Target="../media/image42.emf"/><Relationship Id="rId10" Type="http://schemas.openxmlformats.org/officeDocument/2006/relationships/image" Target="../media/image48.emf"/><Relationship Id="rId11" Type="http://schemas.openxmlformats.org/officeDocument/2006/relationships/image" Target="../media/image49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emf"/><Relationship Id="rId5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8.emf"/><Relationship Id="rId3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e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3.png"/><Relationship Id="rId5" Type="http://schemas.openxmlformats.org/officeDocument/2006/relationships/image" Target="../media/image3.emf"/><Relationship Id="rId6" Type="http://schemas.openxmlformats.org/officeDocument/2006/relationships/oleObject" Target="../embeddings/oleObject1.bin"/><Relationship Id="rId7" Type="http://schemas.openxmlformats.org/officeDocument/2006/relationships/image" Target="../media/image14.emf"/><Relationship Id="rId8" Type="http://schemas.openxmlformats.org/officeDocument/2006/relationships/image" Target="../media/image16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0.emf"/><Relationship Id="rId12" Type="http://schemas.openxmlformats.org/officeDocument/2006/relationships/oleObject" Target="../embeddings/oleObject6.bin"/><Relationship Id="rId13" Type="http://schemas.openxmlformats.org/officeDocument/2006/relationships/image" Target="../media/image21.emf"/><Relationship Id="rId14" Type="http://schemas.openxmlformats.org/officeDocument/2006/relationships/oleObject" Target="../embeddings/oleObject7.bin"/><Relationship Id="rId15" Type="http://schemas.openxmlformats.org/officeDocument/2006/relationships/image" Target="../media/image22.emf"/><Relationship Id="rId16" Type="http://schemas.openxmlformats.org/officeDocument/2006/relationships/image" Target="../media/image24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2.bin"/><Relationship Id="rId4" Type="http://schemas.openxmlformats.org/officeDocument/2006/relationships/image" Target="../media/image17.emf"/><Relationship Id="rId5" Type="http://schemas.openxmlformats.org/officeDocument/2006/relationships/image" Target="../media/image23.emf"/><Relationship Id="rId6" Type="http://schemas.openxmlformats.org/officeDocument/2006/relationships/oleObject" Target="../embeddings/oleObject3.bin"/><Relationship Id="rId7" Type="http://schemas.openxmlformats.org/officeDocument/2006/relationships/image" Target="../media/image18.emf"/><Relationship Id="rId8" Type="http://schemas.openxmlformats.org/officeDocument/2006/relationships/oleObject" Target="../embeddings/oleObject4.bin"/><Relationship Id="rId9" Type="http://schemas.openxmlformats.org/officeDocument/2006/relationships/image" Target="../media/image19.emf"/><Relationship Id="rId10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oleObject" Target="../embeddings/oleObject8.bin"/><Relationship Id="rId5" Type="http://schemas.openxmlformats.org/officeDocument/2006/relationships/image" Target="../media/image25.emf"/><Relationship Id="rId6" Type="http://schemas.openxmlformats.org/officeDocument/2006/relationships/image" Target="../media/image26.jpe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872640"/>
            <a:ext cx="7870936" cy="699904"/>
          </a:xfrm>
          <a:solidFill>
            <a:srgbClr val="FFFFFF"/>
          </a:solidFill>
        </p:spPr>
        <p:txBody>
          <a:bodyPr lIns="93789" tIns="110429" rIns="93789" bIns="46894">
            <a:normAutofit lnSpcReduction="10000"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SPIN 2016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Urbana-Champaign IL</a:t>
            </a:r>
            <a:r>
              <a:rPr lang="en-GB" sz="1700" b="1" i="1" dirty="0" smtClean="0">
                <a:solidFill>
                  <a:srgbClr val="000090"/>
                </a:solidFill>
              </a:rPr>
              <a:t>, </a:t>
            </a:r>
            <a:r>
              <a:rPr lang="en-GB" sz="1800" b="1" dirty="0">
                <a:solidFill>
                  <a:srgbClr val="000090"/>
                </a:solidFill>
              </a:rPr>
              <a:t>September 25-30</a:t>
            </a:r>
            <a:endParaRPr lang="en-GB" sz="1700" b="1" i="1" dirty="0" smtClean="0">
              <a:solidFill>
                <a:srgbClr val="000090"/>
              </a:solidFill>
            </a:endParaRP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GPDs at the </a:t>
            </a:r>
            <a:r>
              <a:rPr lang="en-GB" sz="2800" b="1" dirty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</a:t>
            </a: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lectron-Ion </a:t>
            </a:r>
            <a:r>
              <a:rPr lang="en-GB" sz="2800" b="1" dirty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C</a:t>
            </a: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ollider</a:t>
            </a:r>
          </a:p>
        </p:txBody>
      </p:sp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7708" y="176331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231" y="1293421"/>
            <a:ext cx="1924228" cy="481057"/>
          </a:xfrm>
          <a:prstGeom prst="rect">
            <a:avLst/>
          </a:prstGeom>
        </p:spPr>
      </p:pic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79114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</a:t>
            </a:r>
            <a:r>
              <a:rPr lang="en-GB" sz="2800" b="1" dirty="0" smtClean="0">
                <a:solidFill>
                  <a:srgbClr val="333399"/>
                </a:solidFill>
              </a:rPr>
              <a:t>Fazio </a:t>
            </a:r>
            <a:br>
              <a:rPr lang="en-GB" sz="2800" b="1" dirty="0" smtClean="0">
                <a:solidFill>
                  <a:srgbClr val="333399"/>
                </a:solidFill>
              </a:rPr>
            </a:br>
            <a:r>
              <a:rPr lang="en-GB" sz="1600" b="1" i="1" dirty="0" smtClean="0">
                <a:solidFill>
                  <a:srgbClr val="333399"/>
                </a:solidFill>
              </a:rPr>
              <a:t>for the BNL EIC Science Task Force </a:t>
            </a:r>
            <a:r>
              <a:rPr lang="en-GB" sz="1900" b="1" dirty="0" smtClean="0">
                <a:solidFill>
                  <a:srgbClr val="333399"/>
                </a:solidFill>
              </a:rPr>
              <a:t/>
            </a:r>
            <a:br>
              <a:rPr lang="en-GB" sz="1900" b="1" dirty="0" smtClean="0">
                <a:solidFill>
                  <a:srgbClr val="333399"/>
                </a:solidFill>
              </a:rPr>
            </a:br>
            <a:endParaRPr lang="en-GB" sz="1900" b="1" dirty="0">
              <a:solidFill>
                <a:srgbClr val="333399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067459" y="3029710"/>
            <a:ext cx="5647866" cy="2359378"/>
            <a:chOff x="5172534" y="4457700"/>
            <a:chExt cx="3745405" cy="1591793"/>
          </a:xfrm>
        </p:grpSpPr>
        <p:pic>
          <p:nvPicPr>
            <p:cNvPr id="10" name="Picture 9" descr="plotGPD2D.eps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69" b="15787"/>
            <a:stretch/>
          </p:blipFill>
          <p:spPr>
            <a:xfrm>
              <a:off x="5172534" y="4457700"/>
              <a:ext cx="3745405" cy="1591793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5629641" y="5170530"/>
              <a:ext cx="2378345" cy="1418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>
              <a:off x="5560949" y="4565919"/>
              <a:ext cx="2468255" cy="1308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Comic Sans MS" charset="0"/>
                  <a:cs typeface="Comic Sans MS" charset="0"/>
                  <a:sym typeface="Wingdings" charset="2"/>
                </a:rPr>
                <a:t>Quarks</a:t>
              </a:r>
            </a:p>
            <a:p>
              <a:pPr algn="ctr"/>
              <a:endParaRPr lang="en-US" sz="2400" dirty="0" smtClean="0">
                <a:solidFill>
                  <a:srgbClr val="FF29F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endParaRPr>
            </a:p>
            <a:p>
              <a:pPr algn="ctr"/>
              <a:endParaRPr lang="en-US" sz="2400" dirty="0">
                <a:solidFill>
                  <a:srgbClr val="FF29F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endParaRPr>
            </a:p>
            <a:p>
              <a:pPr algn="ctr"/>
              <a:endParaRPr lang="en-US" sz="2400" b="1" dirty="0" smtClean="0">
                <a:solidFill>
                  <a:srgbClr val="FF29F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endParaRPr>
            </a:p>
            <a:p>
              <a:r>
                <a:rPr lang="en-US" sz="2400" b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Comic Sans MS" charset="0"/>
                  <a:cs typeface="Comic Sans MS" charset="0"/>
                  <a:sym typeface="Wingdings" charset="2"/>
                </a:rPr>
                <a:t>u</a:t>
              </a:r>
              <a:r>
                <a:rPr lang="en-US" sz="2400" b="1" dirty="0" err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Comic Sans MS" charset="0"/>
                  <a:cs typeface="Comic Sans MS" charset="0"/>
                  <a:sym typeface="Wingdings" charset="2"/>
                </a:rPr>
                <a:t>npolarised</a:t>
              </a:r>
              <a:r>
                <a:rPr lang="en-US" sz="24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Comic Sans MS" charset="0"/>
                  <a:cs typeface="Comic Sans MS" charset="0"/>
                  <a:sym typeface="Wingdings" charset="2"/>
                </a:rPr>
                <a:t>            </a:t>
              </a:r>
              <a:r>
                <a:rPr lang="en-US" sz="2400" b="1" dirty="0" err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Comic Sans MS" charset="0"/>
                  <a:cs typeface="Comic Sans MS" charset="0"/>
                  <a:sym typeface="Wingdings" charset="2"/>
                </a:rPr>
                <a:t>polarised</a:t>
              </a:r>
              <a:endParaRPr lang="it-IT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endParaRPr>
            </a:p>
          </p:txBody>
        </p:sp>
      </p:grp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- BH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9607" y="5475094"/>
            <a:ext cx="9124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DVCS cross section measurement -&gt; </a:t>
            </a:r>
            <a:r>
              <a:rPr lang="en-US" dirty="0" smtClean="0"/>
              <a:t>BH must be removed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[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uncertainty on BH </a:t>
            </a:r>
            <a:r>
              <a:rPr lang="en-US" b="1" dirty="0" err="1" smtClean="0">
                <a:solidFill>
                  <a:srgbClr val="0000FF"/>
                </a:solidFill>
                <a:sym typeface="Wingdings"/>
              </a:rPr>
              <a:t>xsec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 ~ 3%]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dirty="0" smtClean="0"/>
          </a:p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Asymmetry measurement -&gt; </a:t>
            </a:r>
            <a:r>
              <a:rPr lang="en-US" dirty="0" smtClean="0"/>
              <a:t>BH must be part of the sample (we need the interference term)</a:t>
            </a:r>
            <a:endParaRPr lang="en-US" dirty="0"/>
          </a:p>
        </p:txBody>
      </p:sp>
      <p:grpSp>
        <p:nvGrpSpPr>
          <p:cNvPr id="57" name="Group 28"/>
          <p:cNvGrpSpPr/>
          <p:nvPr/>
        </p:nvGrpSpPr>
        <p:grpSpPr>
          <a:xfrm>
            <a:off x="304073" y="3713503"/>
            <a:ext cx="8449570" cy="1420490"/>
            <a:chOff x="304073" y="803707"/>
            <a:chExt cx="8449570" cy="1420490"/>
          </a:xfrm>
        </p:grpSpPr>
        <p:sp>
          <p:nvSpPr>
            <p:cNvPr id="58" name="TextBox 57"/>
            <p:cNvSpPr txBox="1"/>
            <p:nvPr/>
          </p:nvSpPr>
          <p:spPr>
            <a:xfrm>
              <a:off x="304073" y="803707"/>
              <a:ext cx="6814686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228600" indent="-228600">
                <a:buFont typeface="Wingdings" charset="2"/>
                <a:buChar char="Ø"/>
              </a:pPr>
              <a:r>
                <a:rPr lang="en-US" b="1" dirty="0" smtClean="0">
                  <a:solidFill>
                    <a:srgbClr val="FF0000"/>
                  </a:solidFill>
                </a:rPr>
                <a:t>|</a:t>
              </a:r>
              <a:r>
                <a:rPr lang="en-US" b="1" dirty="0" err="1" smtClean="0">
                  <a:solidFill>
                    <a:srgbClr val="FF0000"/>
                  </a:solidFill>
                </a:rPr>
                <a:t>t</a:t>
              </a:r>
              <a:r>
                <a:rPr lang="en-US" b="1" dirty="0" smtClean="0">
                  <a:solidFill>
                    <a:srgbClr val="FF0000"/>
                  </a:solidFill>
                </a:rPr>
                <a:t>|-differential cross section is a very powerful tool</a:t>
              </a:r>
            </a:p>
            <a:p>
              <a:pPr marL="685800" lvl="1" indent="-228600">
                <a:buFont typeface="Wingdings" charset="2"/>
                <a:buChar char="§"/>
              </a:pPr>
              <a:r>
                <a:rPr lang="en-US" b="1" dirty="0" smtClean="0">
                  <a:solidFill>
                    <a:srgbClr val="0000FF"/>
                  </a:solidFill>
                </a:rPr>
                <a:t>Gives precise access to GPD H 	</a:t>
              </a:r>
            </a:p>
            <a:p>
              <a:pPr marL="685800" lvl="1" indent="-228600">
                <a:buFont typeface="Wingdings" charset="2"/>
                <a:buChar char="§"/>
              </a:pPr>
              <a:r>
                <a:rPr lang="en-US" b="1" dirty="0" smtClean="0">
                  <a:solidFill>
                    <a:srgbClr val="0000FF"/>
                  </a:solidFill>
                </a:rPr>
                <a:t>Fourier transform -&gt; direct imaging in impact parameter space </a:t>
              </a:r>
            </a:p>
            <a:p>
              <a:pPr marL="228600" indent="-228600">
                <a:buFont typeface="Wingdings" charset="2"/>
                <a:buChar char="Ø"/>
              </a:pPr>
              <a:endParaRPr lang="en-US" b="1" dirty="0">
                <a:solidFill>
                  <a:srgbClr val="0000FF"/>
                </a:solidFill>
              </a:endParaRPr>
            </a:p>
          </p:txBody>
        </p:sp>
        <p:pic>
          <p:nvPicPr>
            <p:cNvPr id="60" name="Picture 59" descr="Screen shot 2012-07-30 at 10.08.39 AM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08391" y="833483"/>
              <a:ext cx="1445252" cy="1390714"/>
            </a:xfrm>
            <a:prstGeom prst="rect">
              <a:avLst/>
            </a:prstGeom>
          </p:spPr>
        </p:pic>
      </p:grpSp>
      <p:graphicFrame>
        <p:nvGraphicFramePr>
          <p:cNvPr id="352268" name="Object 12"/>
          <p:cNvGraphicFramePr>
            <a:graphicFrameLocks noChangeAspect="1"/>
          </p:cNvGraphicFramePr>
          <p:nvPr/>
        </p:nvGraphicFramePr>
        <p:xfrm>
          <a:off x="2687406" y="4708331"/>
          <a:ext cx="2493963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99" name="Equation" r:id="rId4" imgW="1333500" imgH="355600" progId="Equation.3">
                  <p:embed/>
                </p:oleObj>
              </mc:Choice>
              <mc:Fallback>
                <p:oleObj name="Equation" r:id="rId4" imgW="1333500" imgH="355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7406" y="4708331"/>
                        <a:ext cx="2493963" cy="665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" name="Picture 60" descr="fig_DVCS-BH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369" y="990600"/>
            <a:ext cx="5575300" cy="1866900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4061066" y="2584941"/>
            <a:ext cx="95440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latin typeface="Times New Roman"/>
                <a:cs typeface="Times New Roman"/>
              </a:rPr>
              <a:t>BH -FSR</a:t>
            </a:r>
            <a:endParaRPr lang="en-US" sz="1600" b="0" dirty="0">
              <a:latin typeface="Times New Roman"/>
              <a:cs typeface="Times New Roman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2849" y="2581034"/>
            <a:ext cx="91563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latin typeface="Times New Roman"/>
                <a:cs typeface="Times New Roman"/>
              </a:rPr>
              <a:t>BH -ISR</a:t>
            </a:r>
            <a:endParaRPr lang="en-US" sz="1600" b="0" dirty="0">
              <a:latin typeface="Times New Roman"/>
              <a:cs typeface="Times New Roman"/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155188"/>
              </p:ext>
            </p:extLst>
          </p:nvPr>
        </p:nvGraphicFramePr>
        <p:xfrm>
          <a:off x="1981200" y="3173753"/>
          <a:ext cx="43180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800" name="Equation" r:id="rId7" imgW="1727200" imgH="215900" progId="Equation.3">
                  <p:embed/>
                </p:oleObj>
              </mc:Choice>
              <mc:Fallback>
                <p:oleObj name="Equation" r:id="rId7" imgW="17272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81200" y="3173753"/>
                        <a:ext cx="431800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1200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suppression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5" name="Picture 4" descr="20x250_bh_dvcs_energie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647700"/>
            <a:ext cx="4572000" cy="4572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8500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18366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18366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94800" y="5327134"/>
            <a:ext cx="49813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BH electron has very low energy (often below 1 </a:t>
            </a:r>
            <a:r>
              <a:rPr lang="en-US" sz="1600" b="1" dirty="0" err="1" smtClean="0"/>
              <a:t>GeV</a:t>
            </a:r>
            <a:r>
              <a:rPr lang="en-US" sz="1600" b="1" dirty="0" smtClean="0"/>
              <a:t>)</a:t>
            </a:r>
          </a:p>
        </p:txBody>
      </p:sp>
      <p:sp>
        <p:nvSpPr>
          <p:cNvPr id="22" name="Notched Right Arrow 21"/>
          <p:cNvSpPr/>
          <p:nvPr/>
        </p:nvSpPr>
        <p:spPr>
          <a:xfrm rot="7834775">
            <a:off x="555747" y="798036"/>
            <a:ext cx="345372" cy="203996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01601" y="5743248"/>
            <a:ext cx="4584700" cy="584776"/>
          </a:xfrm>
          <a:prstGeom prst="rect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Important:</a:t>
            </a:r>
            <a:r>
              <a:rPr lang="en-US" sz="1600" b="1" dirty="0" smtClean="0">
                <a:solidFill>
                  <a:srgbClr val="000090"/>
                </a:solidFill>
              </a:rPr>
              <a:t> </a:t>
            </a:r>
            <a:r>
              <a:rPr lang="en-US" sz="1600" b="1" dirty="0" err="1" smtClean="0">
                <a:solidFill>
                  <a:srgbClr val="000090"/>
                </a:solidFill>
              </a:rPr>
              <a:t>em</a:t>
            </a:r>
            <a:r>
              <a:rPr lang="en-US" sz="1600" b="1" dirty="0" smtClean="0">
                <a:solidFill>
                  <a:srgbClr val="000090"/>
                </a:solidFill>
              </a:rPr>
              <a:t> Cal must discriminate clusters above noise down to 1 </a:t>
            </a:r>
            <a:r>
              <a:rPr lang="en-US" sz="1600" b="1" dirty="0" err="1" smtClean="0">
                <a:solidFill>
                  <a:srgbClr val="000090"/>
                </a:solidFill>
              </a:rPr>
              <a:t>GeV</a:t>
            </a:r>
            <a:endParaRPr lang="en-US" sz="1600" b="1" dirty="0">
              <a:solidFill>
                <a:srgbClr val="000090"/>
              </a:solidFill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5" name="Notched Right Arrow 24"/>
          <p:cNvSpPr/>
          <p:nvPr/>
        </p:nvSpPr>
        <p:spPr>
          <a:xfrm rot="13750311">
            <a:off x="8156382" y="3646441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 descr="20x250_bh_dvcs_nocuts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1180" y="702528"/>
            <a:ext cx="3678375" cy="3678375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17550478">
            <a:off x="5260102" y="3709940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0"/>
          <p:cNvGrpSpPr/>
          <p:nvPr/>
        </p:nvGrpSpPr>
        <p:grpSpPr>
          <a:xfrm>
            <a:off x="7048500" y="4155758"/>
            <a:ext cx="2094905" cy="1272977"/>
            <a:chOff x="213356" y="5172273"/>
            <a:chExt cx="2094905" cy="1272977"/>
          </a:xfrm>
        </p:grpSpPr>
        <p:pic>
          <p:nvPicPr>
            <p:cNvPr id="31" name="Picture 32"/>
            <p:cNvPicPr>
              <a:picLocks noChangeAspect="1" noChangeArrowheads="1"/>
            </p:cNvPicPr>
            <p:nvPr/>
          </p:nvPicPr>
          <p:blipFill>
            <a:blip r:embed="rId4"/>
            <a:srcRect l="55154"/>
            <a:stretch>
              <a:fillRect/>
            </a:stretch>
          </p:blipFill>
          <p:spPr bwMode="auto">
            <a:xfrm>
              <a:off x="213356" y="5277473"/>
              <a:ext cx="2094905" cy="11677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2" name="TextBox 31"/>
            <p:cNvSpPr txBox="1"/>
            <p:nvPr/>
          </p:nvSpPr>
          <p:spPr>
            <a:xfrm>
              <a:off x="728442" y="5172273"/>
              <a:ext cx="11547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and DVCS</a:t>
              </a:r>
              <a:endParaRPr lang="en-US" sz="1400" b="1" dirty="0"/>
            </a:p>
          </p:txBody>
        </p:sp>
      </p:grpSp>
      <p:grpSp>
        <p:nvGrpSpPr>
          <p:cNvPr id="33" name="Group 18"/>
          <p:cNvGrpSpPr/>
          <p:nvPr/>
        </p:nvGrpSpPr>
        <p:grpSpPr>
          <a:xfrm>
            <a:off x="4686300" y="4130360"/>
            <a:ext cx="2094905" cy="1260275"/>
            <a:chOff x="2407245" y="5197673"/>
            <a:chExt cx="2094905" cy="1260275"/>
          </a:xfrm>
        </p:grpSpPr>
        <p:pic>
          <p:nvPicPr>
            <p:cNvPr id="34" name="Picture 31"/>
            <p:cNvPicPr>
              <a:picLocks noChangeAspect="1" noChangeArrowheads="1"/>
            </p:cNvPicPr>
            <p:nvPr/>
          </p:nvPicPr>
          <p:blipFill>
            <a:blip r:embed="rId4"/>
            <a:srcRect l="822" r="54330"/>
            <a:stretch>
              <a:fillRect/>
            </a:stretch>
          </p:blipFill>
          <p:spPr bwMode="auto">
            <a:xfrm>
              <a:off x="2407245" y="5290173"/>
              <a:ext cx="2094905" cy="11677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5" name="TextBox 34"/>
            <p:cNvSpPr txBox="1"/>
            <p:nvPr/>
          </p:nvSpPr>
          <p:spPr>
            <a:xfrm>
              <a:off x="2806700" y="5197673"/>
              <a:ext cx="1252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dominated</a:t>
              </a:r>
              <a:endParaRPr lang="en-US" sz="1400" b="1" dirty="0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961866" y="5289035"/>
            <a:ext cx="4181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DVCS: most of the </a:t>
            </a:r>
            <a:r>
              <a:rPr lang="en-US" dirty="0" err="1" smtClean="0"/>
              <a:t>γ</a:t>
            </a:r>
            <a:r>
              <a:rPr lang="en-US" dirty="0" smtClean="0"/>
              <a:t> are less “rear” than e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rejects most of the BH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789365" y="5871350"/>
            <a:ext cx="4174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cuts keep BH below 60% of the sample even at large y &gt; 0.5 – at high energies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(see backup slide 25)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327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19" grpId="0" animBg="1"/>
      <p:bldP spid="25" grpId="0" animBg="1"/>
      <p:bldP spid="29" grpId="0" animBg="1"/>
      <p:bldP spid="36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1930400"/>
            <a:ext cx="4445000" cy="3327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6966" y="1930400"/>
            <a:ext cx="4436534" cy="3327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3356" y="1573768"/>
            <a:ext cx="8750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 separate DVCS from BH even at lower energies, we need a </a:t>
            </a:r>
            <a:r>
              <a:rPr lang="en-US" dirty="0" err="1" smtClean="0"/>
              <a:t>Rosenbluth</a:t>
            </a:r>
            <a:r>
              <a:rPr lang="en-US" dirty="0" smtClean="0"/>
              <a:t> separation of the </a:t>
            </a:r>
            <a:r>
              <a:rPr lang="en-US" dirty="0" err="1" smtClean="0"/>
              <a:t>electroproduction</a:t>
            </a:r>
            <a:r>
              <a:rPr lang="en-US" dirty="0" smtClean="0"/>
              <a:t> cross section into its parts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8066" y="5169932"/>
            <a:ext cx="779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Wingdings" charset="2"/>
              <a:buChar char="§"/>
            </a:pPr>
            <a:r>
              <a:rPr lang="en-US" dirty="0" smtClean="0"/>
              <a:t>The statistical uncertainties include all the selection criteria to suppress the BH</a:t>
            </a:r>
          </a:p>
          <a:p>
            <a:pPr marL="177800" indent="-177800">
              <a:buFont typeface="Wingdings" charset="2"/>
              <a:buChar char="§"/>
            </a:pPr>
            <a:r>
              <a:rPr lang="en-US" dirty="0" smtClean="0"/>
              <a:t>exponential |</a:t>
            </a:r>
            <a:r>
              <a:rPr lang="en-US" dirty="0" err="1" smtClean="0"/>
              <a:t>t</a:t>
            </a:r>
            <a:r>
              <a:rPr lang="en-US" dirty="0" smtClean="0"/>
              <a:t>|-dependence assumed 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Rosenbluth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separation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709141"/>
              </p:ext>
            </p:extLst>
          </p:nvPr>
        </p:nvGraphicFramePr>
        <p:xfrm>
          <a:off x="2413000" y="875053"/>
          <a:ext cx="43180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735" name="Equation" r:id="rId5" imgW="1727200" imgH="215900" progId="Equation.3">
                  <p:embed/>
                </p:oleObj>
              </mc:Choice>
              <mc:Fallback>
                <p:oleObj name="Equation" r:id="rId5" imgW="17272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13000" y="875053"/>
                        <a:ext cx="431800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3377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2105268" y="959950"/>
            <a:ext cx="4786923" cy="2458921"/>
            <a:chOff x="2236175" y="1010132"/>
            <a:chExt cx="4786923" cy="2458921"/>
          </a:xfrm>
        </p:grpSpPr>
        <p:grpSp>
          <p:nvGrpSpPr>
            <p:cNvPr id="35" name="Group 34"/>
            <p:cNvGrpSpPr/>
            <p:nvPr/>
          </p:nvGrpSpPr>
          <p:grpSpPr>
            <a:xfrm>
              <a:off x="2236175" y="1010132"/>
              <a:ext cx="4786923" cy="2458921"/>
              <a:chOff x="2236175" y="1010132"/>
              <a:chExt cx="4786923" cy="2458921"/>
            </a:xfrm>
          </p:grpSpPr>
          <p:grpSp>
            <p:nvGrpSpPr>
              <p:cNvPr id="31" name="Group 30"/>
              <p:cNvGrpSpPr/>
              <p:nvPr/>
            </p:nvGrpSpPr>
            <p:grpSpPr>
              <a:xfrm>
                <a:off x="2236175" y="1010132"/>
                <a:ext cx="4786923" cy="2458921"/>
                <a:chOff x="552938" y="3519488"/>
                <a:chExt cx="4786923" cy="2458921"/>
              </a:xfrm>
            </p:grpSpPr>
            <p:pic>
              <p:nvPicPr>
                <p:cNvPr id="21" name="Picture 20" descr="fig_DVCS-BH.eps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4184"/>
                <a:stretch/>
              </p:blipFill>
              <p:spPr>
                <a:xfrm>
                  <a:off x="552938" y="3519488"/>
                  <a:ext cx="1996831" cy="1866900"/>
                </a:xfrm>
                <a:prstGeom prst="rect">
                  <a:avLst/>
                </a:prstGeom>
              </p:spPr>
            </p:pic>
            <p:pic>
              <p:nvPicPr>
                <p:cNvPr id="22" name="Picture 21" descr="fig_DVCS-BH.eps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4184"/>
                <a:stretch/>
              </p:blipFill>
              <p:spPr>
                <a:xfrm>
                  <a:off x="3343030" y="3529257"/>
                  <a:ext cx="1996831" cy="1866900"/>
                </a:xfrm>
                <a:prstGeom prst="rect">
                  <a:avLst/>
                </a:prstGeom>
              </p:spPr>
            </p:pic>
            <p:sp>
              <p:nvSpPr>
                <p:cNvPr id="29" name="TextBox 28"/>
                <p:cNvSpPr txBox="1"/>
                <p:nvPr/>
              </p:nvSpPr>
              <p:spPr>
                <a:xfrm>
                  <a:off x="1090236" y="5147412"/>
                  <a:ext cx="915635" cy="830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DVCS 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&amp;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BH -ISR</a:t>
                  </a:r>
                  <a:endParaRPr lang="en-US" sz="1600" b="0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3900018" y="5114200"/>
                  <a:ext cx="954408" cy="830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DVCS 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&amp;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BH -FSR</a:t>
                  </a:r>
                  <a:endParaRPr lang="en-US" sz="1600" b="0" dirty="0">
                    <a:latin typeface="Times New Roman"/>
                    <a:cs typeface="Times New Roman"/>
                  </a:endParaRPr>
                </a:p>
              </p:txBody>
            </p:sp>
          </p:grpSp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51100" y="1471242"/>
                <a:ext cx="359507" cy="269630"/>
              </a:xfrm>
              <a:prstGeom prst="rect">
                <a:avLst/>
              </a:prstGeom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2664066" y="1207477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</p:grp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5747424" y="1584620"/>
              <a:ext cx="324343" cy="269630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5825578" y="1380447"/>
              <a:ext cx="355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q</a:t>
              </a:r>
              <a:r>
                <a:rPr lang="en-US" sz="1600" b="0" baseline="-25000" dirty="0" smtClean="0">
                  <a:latin typeface="Times New Roman"/>
                  <a:cs typeface="Times New Roman"/>
                </a:rPr>
                <a:t>3</a:t>
              </a:r>
              <a:endParaRPr lang="en-US" sz="1600" b="0" baseline="-25000" dirty="0">
                <a:latin typeface="Times New Roman"/>
                <a:cs typeface="Times New Roman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838700" y="3618956"/>
            <a:ext cx="4305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FSR:  </a:t>
            </a:r>
          </a:p>
          <a:p>
            <a:r>
              <a:rPr lang="en-US" sz="1400" dirty="0" smtClean="0"/>
              <a:t>photon collinear to the outgoing scattered lepton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lepton </a:t>
            </a:r>
            <a:r>
              <a:rPr lang="en-US" sz="1400" smtClean="0">
                <a:sym typeface="Wingdings"/>
              </a:rPr>
              <a:t>is bent </a:t>
            </a:r>
            <a:r>
              <a:rPr lang="en-US" sz="1400" dirty="0" smtClean="0">
                <a:sym typeface="Wingdings"/>
              </a:rPr>
              <a:t>only little in magnetic field, EM-cluster of photon and lepton collapse to one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(total electron energy measured correctly)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photon and lepton are separated enough in magnetic field, it leads to 3 EM-clusters in event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(event will not pass DVCS selection criteria)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5375" y="3620971"/>
            <a:ext cx="4305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ISR:  </a:t>
            </a:r>
          </a:p>
          <a:p>
            <a:r>
              <a:rPr lang="en-US" sz="1400" dirty="0" smtClean="0"/>
              <a:t>photon collinear to </a:t>
            </a:r>
            <a:r>
              <a:rPr lang="en-US" sz="1400" dirty="0"/>
              <a:t>the incoming beam</a:t>
            </a:r>
            <a:r>
              <a:rPr lang="en-US" sz="1400" dirty="0" smtClean="0"/>
              <a:t> and </a:t>
            </a:r>
            <a:r>
              <a:rPr lang="en-US" sz="1400" dirty="0" smtClean="0">
                <a:sym typeface="Wingdings"/>
              </a:rPr>
              <a:t>goes </a:t>
            </a:r>
            <a:r>
              <a:rPr lang="en-US" sz="1400" dirty="0">
                <a:sym typeface="Wingdings"/>
              </a:rPr>
              <a:t>down the beam line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this contribution can only be estimated via MC</a:t>
            </a:r>
          </a:p>
          <a:p>
            <a:pPr marL="2857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this causes a correction of the kinematics (x and Q</a:t>
            </a:r>
            <a:r>
              <a:rPr lang="en-US" sz="1400" baseline="30000" dirty="0" smtClean="0">
                <a:solidFill>
                  <a:srgbClr val="0000FF"/>
                </a:solidFill>
                <a:sym typeface="Wingdings"/>
              </a:rPr>
              <a:t>2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) and </a:t>
            </a:r>
            <a:r>
              <a:rPr lang="en-US" sz="1400" dirty="0">
                <a:solidFill>
                  <a:srgbClr val="0000FF"/>
                </a:solidFill>
                <a:sym typeface="Wingdings"/>
              </a:rPr>
              <a:t>some systematic 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uncertainty</a:t>
            </a:r>
          </a:p>
          <a:p>
            <a:pPr marL="285750" lvl="1" indent="-285750">
              <a:buFont typeface="Wingdings" charset="0"/>
              <a:buChar char="à"/>
            </a:pPr>
            <a:r>
              <a:rPr lang="en-US" sz="1400" b="1" dirty="0" smtClean="0">
                <a:solidFill>
                  <a:srgbClr val="FF0000"/>
                </a:solidFill>
              </a:rPr>
              <a:t>EIC: </a:t>
            </a:r>
            <a:r>
              <a:rPr lang="en-US" sz="1400" b="1" dirty="0" smtClean="0">
                <a:solidFill>
                  <a:srgbClr val="008000"/>
                </a:solidFill>
              </a:rPr>
              <a:t>ONLY </a:t>
            </a:r>
            <a:r>
              <a:rPr lang="en-US" sz="1400" b="1" dirty="0">
                <a:solidFill>
                  <a:srgbClr val="008000"/>
                </a:solidFill>
              </a:rPr>
              <a:t>15% of the events </a:t>
            </a:r>
            <a:r>
              <a:rPr lang="en-US" sz="1400" b="1" dirty="0" smtClean="0">
                <a:solidFill>
                  <a:srgbClr val="008000"/>
                </a:solidFill>
              </a:rPr>
              <a:t>radiate </a:t>
            </a:r>
            <a:r>
              <a:rPr lang="en-US" sz="1400" b="1" dirty="0">
                <a:solidFill>
                  <a:srgbClr val="008000"/>
                </a:solidFill>
              </a:rPr>
              <a:t>a photon with &gt; 2% energy of the incoming </a:t>
            </a:r>
            <a:r>
              <a:rPr lang="en-US" sz="1400" b="1" dirty="0" smtClean="0">
                <a:solidFill>
                  <a:srgbClr val="008000"/>
                </a:solidFill>
              </a:rPr>
              <a:t>electron </a:t>
            </a:r>
            <a:r>
              <a:rPr lang="en-US" sz="1400" b="1" dirty="0" err="1" smtClean="0">
                <a:solidFill>
                  <a:srgbClr val="008000"/>
                </a:solidFill>
              </a:rPr>
              <a:t>Independentely</a:t>
            </a:r>
            <a:r>
              <a:rPr lang="en-US" sz="1400" b="1" dirty="0" smtClean="0">
                <a:solidFill>
                  <a:srgbClr val="008000"/>
                </a:solidFill>
              </a:rPr>
              <a:t> of </a:t>
            </a:r>
            <a:r>
              <a:rPr lang="en-US" sz="1400" b="1" dirty="0" err="1" smtClean="0">
                <a:solidFill>
                  <a:srgbClr val="008000"/>
                </a:solidFill>
              </a:rPr>
              <a:t>C.o.M</a:t>
            </a:r>
            <a:r>
              <a:rPr lang="en-US" sz="1400" b="1" dirty="0" smtClean="0">
                <a:solidFill>
                  <a:srgbClr val="008000"/>
                </a:solidFill>
              </a:rPr>
              <a:t> energy and Q</a:t>
            </a:r>
            <a:r>
              <a:rPr lang="en-US" sz="1400" b="1" baseline="30000" dirty="0" smtClean="0">
                <a:solidFill>
                  <a:srgbClr val="008000"/>
                </a:solidFill>
              </a:rPr>
              <a:t>2</a:t>
            </a:r>
            <a:endParaRPr lang="en-US" sz="1400" dirty="0" smtClean="0">
              <a:solidFill>
                <a:srgbClr val="008000"/>
              </a:solidFill>
            </a:endParaRPr>
          </a:p>
          <a:p>
            <a:pPr marL="285750" indent="-285750">
              <a:buFont typeface="Wingdings" charset="0"/>
              <a:buChar char="à"/>
            </a:pPr>
            <a:endParaRPr lang="en-US" sz="1400" dirty="0" smtClean="0">
              <a:solidFill>
                <a:srgbClr val="0000FF"/>
              </a:solidFill>
              <a:sym typeface="Wingdings"/>
            </a:endParaRPr>
          </a:p>
        </p:txBody>
      </p:sp>
      <p:sp>
        <p:nvSpPr>
          <p:cNvPr id="10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What can be done experimentally to suppress BH</a:t>
            </a:r>
            <a:endParaRPr lang="en-GB" sz="2800" b="1" dirty="0">
              <a:solidFill>
                <a:srgbClr val="FF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2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83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5" name="Picture 4" descr="Screen Shot 2013-05-01 at 3.13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" y="730250"/>
            <a:ext cx="5988980" cy="55118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differential cross section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4390" y="3077338"/>
            <a:ext cx="31396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Simulation: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err="1" smtClean="0"/>
              <a:t>y</a:t>
            </a:r>
            <a:r>
              <a:rPr lang="en-US" b="1" dirty="0" smtClean="0"/>
              <a:t>&gt;0.01 (detector acceptance)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Detector smearing 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The |</a:t>
            </a:r>
            <a:r>
              <a:rPr lang="en-US" b="1" dirty="0" err="1" smtClean="0"/>
              <a:t>t</a:t>
            </a:r>
            <a:r>
              <a:rPr lang="en-US" b="1" dirty="0" smtClean="0"/>
              <a:t>|-binning is (3*</a:t>
            </a:r>
            <a:r>
              <a:rPr lang="en-US" b="1" dirty="0" err="1" smtClean="0"/>
              <a:t>reso</a:t>
            </a:r>
            <a:r>
              <a:rPr lang="en-US" b="1" dirty="0" smtClean="0"/>
              <a:t>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Exponential |</a:t>
            </a:r>
            <a:r>
              <a:rPr lang="en-US" b="1" dirty="0" err="1" smtClean="0"/>
              <a:t>t</a:t>
            </a:r>
            <a:r>
              <a:rPr lang="en-US" b="1" dirty="0" smtClean="0"/>
              <a:t>|-dependence </a:t>
            </a:r>
            <a:r>
              <a:rPr lang="en-US" b="1" dirty="0" err="1" smtClean="0"/>
              <a:t>exp(B</a:t>
            </a:r>
            <a:r>
              <a:rPr lang="en-US" b="1" dirty="0" smtClean="0"/>
              <a:t>*|</a:t>
            </a:r>
            <a:r>
              <a:rPr lang="en-US" b="1" dirty="0" err="1" smtClean="0"/>
              <a:t>t</a:t>
            </a:r>
            <a:r>
              <a:rPr lang="en-US" b="1" dirty="0" smtClean="0"/>
              <a:t>|)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B-slope=5.6 compatible with H1 data, to facilitate Dieter’s global fitting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5% systematic uncertainties</a:t>
            </a:r>
            <a:endParaRPr lang="en-US" b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017256" y="793750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Luminosity: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35979" y="1873084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1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345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31" name="Equation" r:id="rId4" imgW="3378200" imgH="406400" progId="Equation.3">
                  <p:embed/>
                </p:oleObj>
              </mc:Choice>
              <mc:Fallback>
                <p:oleObj name="Equation" r:id="rId4" imgW="3378200" imgH="406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6" y="4481737"/>
                        <a:ext cx="5456238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2094066" y="45027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3597" y="762008"/>
            <a:ext cx="340040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A global fit over all mock data was done, based on the </a:t>
            </a:r>
            <a:r>
              <a:rPr lang="en-US" sz="1400" b="1" dirty="0" err="1" smtClean="0"/>
              <a:t>GPDs</a:t>
            </a:r>
            <a:r>
              <a:rPr lang="en-US" sz="1400" b="1" dirty="0" smtClean="0"/>
              <a:t>-based model:</a:t>
            </a:r>
          </a:p>
          <a:p>
            <a:pPr marL="228600" indent="-228600"/>
            <a:r>
              <a:rPr lang="en-US" sz="1400" b="1" dirty="0" smtClean="0"/>
              <a:t>     </a:t>
            </a:r>
            <a:r>
              <a:rPr lang="en-US" sz="1400" b="1" dirty="0" smtClean="0">
                <a:solidFill>
                  <a:srgbClr val="0000FF"/>
                </a:solidFill>
              </a:rPr>
              <a:t>[K. </a:t>
            </a:r>
            <a:r>
              <a:rPr lang="en-US" sz="14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400" b="1" dirty="0" smtClean="0">
                <a:solidFill>
                  <a:srgbClr val="0000FF"/>
                </a:solidFill>
              </a:rPr>
              <a:t>, D. Müller, K. </a:t>
            </a:r>
            <a:r>
              <a:rPr lang="en-US" sz="14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4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Known values </a:t>
            </a:r>
            <a:r>
              <a:rPr lang="en-US" sz="1400" b="1" i="1" dirty="0" err="1" smtClean="0"/>
              <a:t>q(x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, </a:t>
            </a:r>
            <a:r>
              <a:rPr lang="en-US" sz="1400" b="1" i="1" dirty="0" err="1" smtClean="0"/>
              <a:t>g(x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 are assumed for </a:t>
            </a:r>
            <a:r>
              <a:rPr lang="en-US" sz="1400" b="1" i="1" dirty="0" err="1" smtClean="0"/>
              <a:t>H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H</a:t>
            </a:r>
            <a:r>
              <a:rPr lang="en-US" sz="1400" b="1" i="1" baseline="30000" dirty="0" smtClean="0"/>
              <a:t>g </a:t>
            </a:r>
            <a:r>
              <a:rPr lang="en-US" sz="1400" b="1" dirty="0" smtClean="0"/>
              <a:t>(at </a:t>
            </a:r>
            <a:r>
              <a:rPr lang="en-US" sz="1400" b="1" dirty="0" err="1" smtClean="0"/>
              <a:t>t</a:t>
            </a:r>
            <a:r>
              <a:rPr lang="en-US" sz="1400" b="1" dirty="0" smtClean="0"/>
              <a:t>=0 forward limits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g</a:t>
            </a:r>
            <a:r>
              <a:rPr lang="en-US" sz="1400" b="1" i="1" baseline="30000" dirty="0" smtClean="0"/>
              <a:t> </a:t>
            </a:r>
            <a:r>
              <a:rPr lang="en-US" sz="1400" b="1" baseline="30000" dirty="0" smtClean="0"/>
              <a:t> </a:t>
            </a:r>
            <a:r>
              <a:rPr lang="en-US" sz="1400" b="1" dirty="0" smtClean="0"/>
              <a:t>are unknown)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4" name="Picture 13" descr="plotGPDHsea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8696"/>
            <a:ext cx="2834156" cy="1889437"/>
          </a:xfrm>
          <a:prstGeom prst="rect">
            <a:avLst/>
          </a:prstGeom>
        </p:spPr>
      </p:pic>
      <p:pic>
        <p:nvPicPr>
          <p:cNvPr id="19" name="Picture 18" descr="plotGPDEsea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8328" y="938696"/>
            <a:ext cx="2834156" cy="1889437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>
          <a:xfrm>
            <a:off x="2" y="4268302"/>
            <a:ext cx="5839637" cy="1985746"/>
            <a:chOff x="2" y="4230202"/>
            <a:chExt cx="5839637" cy="1985746"/>
          </a:xfrm>
        </p:grpSpPr>
        <p:pic>
          <p:nvPicPr>
            <p:cNvPr id="12" name="Picture 11" descr="plotGPD1D-q-qT.pd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" y="4230202"/>
              <a:ext cx="5820292" cy="198574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798272" y="4285595"/>
              <a:ext cx="1102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Unpolarized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0159" y="4316737"/>
              <a:ext cx="10194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6032169" y="4354837"/>
            <a:ext cx="2654631" cy="1791876"/>
            <a:chOff x="6032169" y="4316737"/>
            <a:chExt cx="2654631" cy="1791876"/>
          </a:xfrm>
        </p:grpSpPr>
        <p:pic>
          <p:nvPicPr>
            <p:cNvPr id="11" name="Picture 10" descr="plotGPD1D-g.eps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32169" y="4316737"/>
              <a:ext cx="2654631" cy="1791876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871776" y="4316737"/>
              <a:ext cx="70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gluons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Notched Right Arrow 24"/>
          <p:cNvSpPr/>
          <p:nvPr/>
        </p:nvSpPr>
        <p:spPr>
          <a:xfrm rot="7090292">
            <a:off x="1485882" y="3179407"/>
            <a:ext cx="1949319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7" name="Notched Right Arrow 26"/>
          <p:cNvSpPr/>
          <p:nvPr/>
        </p:nvSpPr>
        <p:spPr>
          <a:xfrm rot="3368823">
            <a:off x="2858686" y="3195702"/>
            <a:ext cx="2099735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plotGPDHG.ep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2408" y="726763"/>
            <a:ext cx="3657600" cy="2438400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2612939">
            <a:off x="4241080" y="3347761"/>
            <a:ext cx="2098746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" y="3451534"/>
          <a:ext cx="4484687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407" name="Equation" r:id="rId8" imgW="2908300" imgH="355600" progId="Equation.3">
                  <p:embed/>
                </p:oleObj>
              </mc:Choice>
              <mc:Fallback>
                <p:oleObj name="Equation" r:id="rId8" imgW="2908300" imgH="355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" y="3451534"/>
                        <a:ext cx="4484687" cy="519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712484" y="2312862"/>
            <a:ext cx="343151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Impact of </a:t>
            </a:r>
            <a:r>
              <a:rPr lang="en-US" sz="1600" b="1" dirty="0">
                <a:solidFill>
                  <a:srgbClr val="000090"/>
                </a:solidFill>
                <a:latin typeface="Comic Sans MS"/>
                <a:cs typeface="Comic Sans MS"/>
              </a:rPr>
              <a:t>E</a:t>
            </a:r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IC: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Excellent reconstruction of </a:t>
            </a:r>
            <a:r>
              <a:rPr lang="en-US" sz="1600" b="1" i="1" dirty="0" err="1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err="1" smtClean="0">
                <a:solidFill>
                  <a:srgbClr val="FF0000"/>
                </a:solidFill>
              </a:rPr>
              <a:t>sea</a:t>
            </a:r>
            <a:r>
              <a:rPr lang="en-US" sz="1600" b="1" i="1" dirty="0" smtClean="0">
                <a:solidFill>
                  <a:srgbClr val="FF0000"/>
                </a:solidFill>
              </a:rPr>
              <a:t>,</a:t>
            </a:r>
            <a:r>
              <a:rPr lang="en-US" sz="1600" b="1" baseline="30000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and </a:t>
            </a:r>
            <a:r>
              <a:rPr lang="en-US" sz="1600" b="1" i="1" dirty="0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g</a:t>
            </a:r>
            <a:r>
              <a:rPr lang="en-US" sz="1600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E </a:t>
            </a:r>
            <a:r>
              <a:rPr lang="en-US" sz="1600" b="1" dirty="0" smtClean="0"/>
              <a:t>(connection to the orbital momentum </a:t>
            </a:r>
            <a:r>
              <a:rPr lang="en-US" sz="1600" b="1" dirty="0" err="1" smtClean="0"/>
              <a:t>Ji</a:t>
            </a:r>
            <a:r>
              <a:rPr lang="en-US" sz="1600" b="1" dirty="0" smtClean="0"/>
              <a:t>-sum role)</a:t>
            </a:r>
          </a:p>
          <a:p>
            <a:pPr>
              <a:buFont typeface="Wingdings" charset="2"/>
              <a:buChar char="ü"/>
            </a:pPr>
            <a:endParaRPr lang="en-US" dirty="0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43" y="169748"/>
            <a:ext cx="5712483" cy="3899563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2514600" y="2087217"/>
            <a:ext cx="1970089" cy="1588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4600" y="2715587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6200000" flipH="1">
            <a:off x="3294177" y="3039689"/>
            <a:ext cx="2141397" cy="239627"/>
          </a:xfrm>
          <a:prstGeom prst="straightConnector1">
            <a:avLst/>
          </a:prstGeom>
          <a:ln w="34925">
            <a:solidFill>
              <a:srgbClr val="FF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5346700" y="3871945"/>
            <a:ext cx="3733800" cy="584776"/>
          </a:xfrm>
          <a:prstGeom prst="rect">
            <a:avLst/>
          </a:prstGeom>
          <a:solidFill>
            <a:schemeClr val="bg1"/>
          </a:solidFill>
          <a:ln w="1905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E.C. </a:t>
            </a:r>
            <a:r>
              <a:rPr lang="en-US" sz="1400" dirty="0" err="1" smtClean="0">
                <a:solidFill>
                  <a:srgbClr val="FF0000"/>
                </a:solidFill>
              </a:rPr>
              <a:t>Aschenauer</a:t>
            </a:r>
            <a:r>
              <a:rPr lang="en-US" sz="1400" dirty="0" smtClean="0">
                <a:solidFill>
                  <a:srgbClr val="FF0000"/>
                </a:solidFill>
              </a:rPr>
              <a:t>, S. Fazio, </a:t>
            </a:r>
            <a:r>
              <a:rPr lang="en-US" sz="1400" dirty="0">
                <a:solidFill>
                  <a:srgbClr val="FF0000"/>
                </a:solidFill>
              </a:rPr>
              <a:t>K. </a:t>
            </a:r>
            <a:r>
              <a:rPr lang="en-US" sz="1400" dirty="0" err="1">
                <a:solidFill>
                  <a:srgbClr val="FF0000"/>
                </a:solidFill>
              </a:rPr>
              <a:t>Kumerički</a:t>
            </a:r>
            <a:r>
              <a:rPr lang="en-US" sz="1400" dirty="0">
                <a:solidFill>
                  <a:srgbClr val="FF0000"/>
                </a:solidFill>
              </a:rPr>
              <a:t>, </a:t>
            </a:r>
            <a:r>
              <a:rPr lang="en-US" sz="1400" dirty="0" smtClean="0">
                <a:solidFill>
                  <a:srgbClr val="FF0000"/>
                </a:solidFill>
              </a:rPr>
              <a:t>D. Müller </a:t>
            </a:r>
            <a:r>
              <a:rPr lang="en-US" dirty="0" smtClean="0">
                <a:solidFill>
                  <a:srgbClr val="FF0000"/>
                </a:solidFill>
              </a:rPr>
              <a:t>JHEP09(2013)093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5" name="Picture 34" descr="Screen Shot 2013-05-01 at 3.17.38 PM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4073" y="711371"/>
            <a:ext cx="4797707" cy="5482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/>
      <p:bldP spid="15" grpId="0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04800" y="3519267"/>
            <a:ext cx="8166099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wave function uncertainty (non-relativistic approximation)</a:t>
            </a:r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624" y="7396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22" name="Notched Right Arrow 21"/>
          <p:cNvSpPr/>
          <p:nvPr/>
        </p:nvSpPr>
        <p:spPr>
          <a:xfrm>
            <a:off x="3505200" y="1548033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12" name="buffer4.pd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400" y="3434237"/>
            <a:ext cx="4241799" cy="271124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6" name="Picture 5" descr="gpd-geometry_rev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183" y="527053"/>
            <a:ext cx="1434512" cy="135678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457200" y="876300"/>
            <a:ext cx="2997200" cy="2546778"/>
            <a:chOff x="264582" y="819157"/>
            <a:chExt cx="3790941" cy="328082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/>
            <a:srcRect l="5434" r="3449"/>
            <a:stretch/>
          </p:blipFill>
          <p:spPr>
            <a:xfrm>
              <a:off x="264582" y="899584"/>
              <a:ext cx="3790941" cy="32004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20880000">
              <a:off x="2413002" y="3672422"/>
              <a:ext cx="994496" cy="369332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0000FF"/>
                  </a:solidFill>
                </a:rPr>
                <a:t>b</a:t>
              </a:r>
              <a:r>
                <a:rPr lang="en-US" baseline="-25000" dirty="0" err="1" smtClean="0">
                  <a:solidFill>
                    <a:srgbClr val="0000FF"/>
                  </a:solidFill>
                </a:rPr>
                <a:t>T</a:t>
              </a:r>
              <a:r>
                <a:rPr lang="en-US" dirty="0" smtClean="0">
                  <a:solidFill>
                    <a:srgbClr val="0000FF"/>
                  </a:solidFill>
                </a:rPr>
                <a:t> (</a:t>
              </a:r>
              <a:r>
                <a:rPr lang="en-US" dirty="0" err="1" smtClean="0">
                  <a:solidFill>
                    <a:srgbClr val="0000FF"/>
                  </a:solidFill>
                </a:rPr>
                <a:t>fm</a:t>
              </a:r>
              <a:r>
                <a:rPr lang="en-US" dirty="0" smtClean="0">
                  <a:solidFill>
                    <a:srgbClr val="0000FF"/>
                  </a:solidFill>
                </a:rPr>
                <a:t>)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82446" y="819157"/>
              <a:ext cx="320934" cy="369332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00FF"/>
                  </a:solidFill>
                </a:rPr>
                <a:t>x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0" y="781058"/>
            <a:ext cx="2655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Model of a quark GPD</a:t>
            </a:r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56122" y="3471348"/>
            <a:ext cx="43027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fr-FR" sz="20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b</a:t>
            </a:r>
            <a:r>
              <a:rPr lang="fr-FR" sz="2000" baseline="-250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lang="fr-FR" sz="2000" dirty="0" smtClean="0">
                <a:latin typeface="Comic Sans MS"/>
                <a:cs typeface="Comic Sans MS"/>
              </a:rPr>
              <a:t> </a:t>
            </a:r>
            <a:r>
              <a:rPr lang="fr-FR" sz="2000" dirty="0" err="1">
                <a:latin typeface="Comic Sans MS"/>
                <a:cs typeface="Comic Sans MS"/>
              </a:rPr>
              <a:t>decreasing</a:t>
            </a:r>
            <a:r>
              <a:rPr lang="fr-FR" sz="2000" dirty="0">
                <a:latin typeface="Comic Sans MS"/>
                <a:cs typeface="Comic Sans MS"/>
              </a:rPr>
              <a:t> as a </a:t>
            </a:r>
            <a:r>
              <a:rPr lang="fr-FR" sz="2000" dirty="0" err="1">
                <a:latin typeface="Comic Sans MS"/>
                <a:cs typeface="Comic Sans MS"/>
              </a:rPr>
              <a:t>function</a:t>
            </a:r>
            <a:r>
              <a:rPr lang="fr-FR" sz="2000" dirty="0">
                <a:latin typeface="Comic Sans MS"/>
                <a:cs typeface="Comic Sans MS"/>
              </a:rPr>
              <a:t> of </a:t>
            </a:r>
            <a:r>
              <a:rPr lang="fr-FR" sz="2000" dirty="0" smtClean="0">
                <a:latin typeface="Comic Sans MS"/>
                <a:cs typeface="Comic Sans MS"/>
              </a:rPr>
              <a:t>x </a:t>
            </a:r>
            <a:endParaRPr lang="fr-FR" sz="2000" dirty="0">
              <a:latin typeface="Comic Sans MS"/>
              <a:cs typeface="Comic Sans MS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5179483" y="4479424"/>
            <a:ext cx="3964517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fr-FR" b="1" dirty="0">
                <a:latin typeface="Comic Sans MS"/>
                <a:cs typeface="Comic Sans MS"/>
              </a:rPr>
              <a:t>Valence</a:t>
            </a:r>
            <a:r>
              <a:rPr lang="fr-FR" dirty="0">
                <a:latin typeface="Comic Sans MS"/>
                <a:cs typeface="Comic Sans MS"/>
              </a:rPr>
              <a:t> (</a:t>
            </a:r>
            <a:r>
              <a:rPr lang="fr-FR" dirty="0" err="1">
                <a:latin typeface="Comic Sans MS"/>
                <a:cs typeface="Comic Sans MS"/>
              </a:rPr>
              <a:t>high</a:t>
            </a:r>
            <a:r>
              <a:rPr lang="fr-FR" dirty="0">
                <a:latin typeface="Comic Sans MS"/>
                <a:cs typeface="Comic Sans MS"/>
              </a:rPr>
              <a:t> x) quarks </a:t>
            </a:r>
            <a:r>
              <a:rPr lang="fr-FR" dirty="0" err="1">
                <a:latin typeface="Comic Sans MS"/>
                <a:cs typeface="Comic Sans MS"/>
              </a:rPr>
              <a:t>at</a:t>
            </a:r>
            <a:r>
              <a:rPr lang="fr-FR" dirty="0">
                <a:latin typeface="Comic Sans MS"/>
                <a:cs typeface="Comic Sans MS"/>
              </a:rPr>
              <a:t> the </a:t>
            </a:r>
            <a:r>
              <a:rPr lang="fr-FR" b="1" dirty="0">
                <a:latin typeface="Comic Sans MS"/>
                <a:cs typeface="Comic Sans MS"/>
              </a:rPr>
              <a:t>center</a:t>
            </a:r>
            <a:r>
              <a:rPr lang="fr-FR" dirty="0">
                <a:latin typeface="Comic Sans MS"/>
                <a:cs typeface="Comic Sans MS"/>
              </a:rPr>
              <a:t> </a:t>
            </a:r>
            <a:r>
              <a:rPr lang="fr-FR" dirty="0" smtClean="0">
                <a:solidFill>
                  <a:srgbClr val="0000FF"/>
                </a:solidFill>
                <a:latin typeface="Comic Sans MS"/>
                <a:cs typeface="Comic Sans MS"/>
                <a:sym typeface="Wingdings"/>
              </a:rPr>
              <a:t> </a:t>
            </a:r>
            <a:r>
              <a:rPr lang="fr-FR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small</a:t>
            </a:r>
            <a:r>
              <a:rPr lang="fr-FR" dirty="0" smtClean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lang="fr-FR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b</a:t>
            </a:r>
            <a:r>
              <a:rPr lang="fr-FR" baseline="-250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endParaRPr lang="fr-FR" baseline="-25000" dirty="0">
              <a:solidFill>
                <a:srgbClr val="0000FF"/>
              </a:solidFill>
              <a:latin typeface="Comic Sans MS"/>
              <a:cs typeface="Comic Sans MS"/>
            </a:endParaRPr>
          </a:p>
          <a:p>
            <a:endParaRPr lang="fr-FR" sz="1000" dirty="0" smtClean="0">
              <a:latin typeface="Comic Sans MS"/>
              <a:cs typeface="Comic Sans MS"/>
            </a:endParaRPr>
          </a:p>
          <a:p>
            <a:r>
              <a:rPr lang="fr-FR" dirty="0" err="1" smtClean="0">
                <a:latin typeface="Comic Sans MS"/>
                <a:cs typeface="Comic Sans MS"/>
              </a:rPr>
              <a:t>Sea</a:t>
            </a:r>
            <a:r>
              <a:rPr lang="fr-FR" dirty="0" smtClean="0">
                <a:latin typeface="Comic Sans MS"/>
                <a:cs typeface="Comic Sans MS"/>
              </a:rPr>
              <a:t> </a:t>
            </a:r>
            <a:r>
              <a:rPr lang="fr-FR" dirty="0">
                <a:latin typeface="Comic Sans MS"/>
                <a:cs typeface="Comic Sans MS"/>
              </a:rPr>
              <a:t>(</a:t>
            </a:r>
            <a:r>
              <a:rPr lang="fr-FR" dirty="0" err="1">
                <a:latin typeface="Comic Sans MS"/>
                <a:cs typeface="Comic Sans MS"/>
              </a:rPr>
              <a:t>small</a:t>
            </a:r>
            <a:r>
              <a:rPr lang="fr-FR" dirty="0">
                <a:latin typeface="Comic Sans MS"/>
                <a:cs typeface="Comic Sans MS"/>
              </a:rPr>
              <a:t> x) quarks </a:t>
            </a:r>
          </a:p>
          <a:p>
            <a:r>
              <a:rPr lang="fr-FR" dirty="0" err="1">
                <a:latin typeface="Comic Sans MS"/>
                <a:cs typeface="Comic Sans MS"/>
              </a:rPr>
              <a:t>at</a:t>
            </a:r>
            <a:r>
              <a:rPr lang="fr-FR" dirty="0">
                <a:latin typeface="Comic Sans MS"/>
                <a:cs typeface="Comic Sans MS"/>
              </a:rPr>
              <a:t> the périphérie </a:t>
            </a:r>
            <a:r>
              <a:rPr lang="fr-FR" dirty="0" smtClean="0">
                <a:solidFill>
                  <a:srgbClr val="0000FF"/>
                </a:solidFill>
                <a:latin typeface="Comic Sans MS"/>
                <a:cs typeface="Comic Sans MS"/>
                <a:sym typeface="Wingdings"/>
              </a:rPr>
              <a:t> </a:t>
            </a:r>
            <a:r>
              <a:rPr lang="fr-FR" dirty="0" err="1">
                <a:solidFill>
                  <a:srgbClr val="0000FF"/>
                </a:solidFill>
                <a:latin typeface="Comic Sans MS"/>
                <a:cs typeface="Comic Sans MS"/>
              </a:rPr>
              <a:t>high</a:t>
            </a:r>
            <a:r>
              <a:rPr lang="fr-FR" dirty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lang="fr-FR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b</a:t>
            </a:r>
            <a:r>
              <a:rPr lang="fr-FR" baseline="-250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lang="fr-FR" baseline="-25000" dirty="0" smtClean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lang="fr-FR" dirty="0" smtClean="0">
                <a:solidFill>
                  <a:srgbClr val="0000FF"/>
                </a:solidFill>
                <a:latin typeface="Comic Sans MS"/>
                <a:cs typeface="Comic Sans MS"/>
              </a:rPr>
              <a:t>?</a:t>
            </a:r>
            <a:endParaRPr lang="fr-FR" dirty="0">
              <a:solidFill>
                <a:srgbClr val="0000FF"/>
              </a:solidFill>
              <a:latin typeface="Comic Sans MS"/>
              <a:cs typeface="Comic Sans MS"/>
            </a:endParaRPr>
          </a:p>
          <a:p>
            <a:endParaRPr lang="fr-FR" sz="1000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r>
              <a:rPr lang="fr-FR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GLUONS ???</a:t>
            </a:r>
            <a:endParaRPr lang="fr-FR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40816" y="3721097"/>
            <a:ext cx="4445000" cy="3009900"/>
            <a:chOff x="4699000" y="3536951"/>
            <a:chExt cx="4445000" cy="3009900"/>
          </a:xfrm>
        </p:grpSpPr>
        <p:pic>
          <p:nvPicPr>
            <p:cNvPr id="7" name="Picture 6" descr="fitB.eps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9000" y="3536951"/>
              <a:ext cx="4445000" cy="3009900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566833" y="4106333"/>
              <a:ext cx="9077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eRHIC</a:t>
              </a:r>
              <a:endParaRPr lang="en-US" dirty="0"/>
            </a:p>
          </p:txBody>
        </p:sp>
      </p:grpSp>
      <p:sp>
        <p:nvSpPr>
          <p:cNvPr id="21" name="AutoShape 49"/>
          <p:cNvSpPr>
            <a:spLocks noChangeArrowheads="1"/>
          </p:cNvSpPr>
          <p:nvPr/>
        </p:nvSpPr>
        <p:spPr bwMode="auto">
          <a:xfrm>
            <a:off x="0" y="4285390"/>
            <a:ext cx="872065" cy="477120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flip="none" rotWithShape="1">
            <a:gsLst>
              <a:gs pos="11000">
                <a:srgbClr val="FF0000"/>
              </a:gs>
              <a:gs pos="100000">
                <a:srgbClr val="FFFFFF"/>
              </a:gs>
            </a:gsLst>
            <a:lin ang="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normAutofit/>
            <a:scene3d>
              <a:camera prst="orthographicFront">
                <a:rot lat="0" lon="60000" rev="0"/>
              </a:camera>
              <a:lightRig rig="threePt" dir="t"/>
            </a:scene3d>
          </a:bodyPr>
          <a:lstStyle/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/>
          <a:srcRect t="4492" r="74977" b="58882"/>
          <a:stretch/>
        </p:blipFill>
        <p:spPr>
          <a:xfrm>
            <a:off x="3892540" y="749287"/>
            <a:ext cx="1655697" cy="138614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/>
          <a:srcRect l="38889" t="4492" r="37037" b="58882"/>
          <a:stretch/>
        </p:blipFill>
        <p:spPr>
          <a:xfrm>
            <a:off x="5344586" y="1301750"/>
            <a:ext cx="1592905" cy="138614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461259" y="3725340"/>
            <a:ext cx="320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 rot="1680000">
            <a:off x="4487332" y="2529430"/>
            <a:ext cx="2325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down valence quark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/>
          <a:srcRect l="76690" t="4492" b="58882"/>
          <a:stretch/>
        </p:blipFill>
        <p:spPr>
          <a:xfrm>
            <a:off x="6747939" y="2226738"/>
            <a:ext cx="1542353" cy="1386148"/>
          </a:xfrm>
          <a:prstGeom prst="rect">
            <a:avLst/>
          </a:prstGeom>
        </p:spPr>
      </p:pic>
      <p:cxnSp>
        <p:nvCxnSpPr>
          <p:cNvPr id="22" name="Straight Arrow Connector 21"/>
          <p:cNvCxnSpPr/>
          <p:nvPr/>
        </p:nvCxnSpPr>
        <p:spPr bwMode="auto">
          <a:xfrm>
            <a:off x="4011083" y="1989667"/>
            <a:ext cx="3534834" cy="1905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dirty="0" smtClean="0">
                <a:solidFill>
                  <a:srgbClr val="FF0000"/>
                </a:solidFill>
              </a:rPr>
              <a:t>radius </a:t>
            </a:r>
            <a:r>
              <a:rPr lang="en-US" sz="2800" dirty="0" err="1" smtClean="0">
                <a:solidFill>
                  <a:srgbClr val="FF0000"/>
                </a:solidFill>
              </a:rPr>
              <a:t>vs</a:t>
            </a:r>
            <a:r>
              <a:rPr lang="en-US" sz="2800" dirty="0" smtClean="0">
                <a:solidFill>
                  <a:srgbClr val="FF0000"/>
                </a:solidFill>
              </a:rPr>
              <a:t> x</a:t>
            </a:r>
            <a:endParaRPr lang="en-GB" sz="2800" b="1" dirty="0">
              <a:solidFill>
                <a:srgbClr val="FF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40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Roman Pots acceptance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12730" y="887156"/>
            <a:ext cx="3206338" cy="3048000"/>
            <a:chOff x="3819731" y="3399612"/>
            <a:chExt cx="3206338" cy="3048000"/>
          </a:xfrm>
        </p:grpSpPr>
        <p:pic>
          <p:nvPicPr>
            <p:cNvPr id="14" name="Picture 13" descr="fig_int_20x250_dvcs_10fb.eps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9731" y="3399612"/>
              <a:ext cx="3206338" cy="304800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911519" y="3678179"/>
              <a:ext cx="16020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err="1" smtClean="0"/>
                <a:t>parton</a:t>
              </a:r>
              <a:r>
                <a:rPr lang="en-US" sz="1400" b="1" dirty="0" smtClean="0"/>
                <a:t> distribution</a:t>
              </a:r>
              <a:endParaRPr lang="en-US" sz="14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771819" y="3935156"/>
              <a:ext cx="20370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10 GeV</a:t>
              </a:r>
              <a:r>
                <a:rPr lang="en-US" sz="1400" b="1" baseline="30000" dirty="0" smtClean="0"/>
                <a:t>2</a:t>
              </a:r>
              <a:r>
                <a:rPr lang="en-US" sz="1400" b="1" dirty="0" smtClean="0"/>
                <a:t> &lt; Q</a:t>
              </a:r>
              <a:r>
                <a:rPr lang="en-US" sz="1400" b="1" baseline="30000" dirty="0" smtClean="0"/>
                <a:t>2</a:t>
              </a:r>
              <a:r>
                <a:rPr lang="en-US" sz="1400" b="1" dirty="0" smtClean="0"/>
                <a:t> &lt; 17.8 GeV</a:t>
              </a:r>
              <a:r>
                <a:rPr lang="en-US" sz="1400" b="1" baseline="30000" dirty="0" smtClean="0"/>
                <a:t>2</a:t>
              </a:r>
            </a:p>
            <a:p>
              <a:r>
                <a:rPr lang="en-US" sz="1400" b="1" dirty="0" smtClean="0"/>
                <a:t>0.004 &lt; </a:t>
              </a:r>
              <a:r>
                <a:rPr lang="en-US" sz="1400" b="1" dirty="0" err="1" smtClean="0"/>
                <a:t>xB</a:t>
              </a:r>
              <a:r>
                <a:rPr lang="en-US" sz="1400" b="1" dirty="0" smtClean="0"/>
                <a:t> &lt; 0.0063</a:t>
              </a:r>
              <a:endParaRPr lang="en-US" sz="14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42973" y="5795091"/>
              <a:ext cx="21090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FF"/>
                  </a:solidFill>
                </a:rPr>
                <a:t>0.18</a:t>
              </a:r>
              <a:r>
                <a:rPr lang="en-US" sz="1600" b="1" dirty="0" smtClean="0">
                  <a:solidFill>
                    <a:srgbClr val="FF0000"/>
                  </a:solidFill>
                </a:rPr>
                <a:t> 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&lt; |</a:t>
              </a:r>
              <a:r>
                <a:rPr lang="en-US" sz="1600" b="1" dirty="0" err="1" smtClean="0">
                  <a:solidFill>
                    <a:srgbClr val="0000FF"/>
                  </a:solidFill>
                </a:rPr>
                <a:t>Pt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| (GeV) &lt; 1.3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39256" y="4510523"/>
            <a:ext cx="3562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sym typeface="Wingdings"/>
              </a:rPr>
              <a:t>RPs/forward-spectrometers @ EIC (both venues)</a:t>
            </a:r>
          </a:p>
          <a:p>
            <a:pPr algn="ctr"/>
            <a:r>
              <a:rPr lang="en-US" b="1" dirty="0" smtClean="0">
                <a:solidFill>
                  <a:srgbClr val="0000FF"/>
                </a:solidFill>
              </a:rPr>
              <a:t>~</a:t>
            </a:r>
            <a:r>
              <a:rPr lang="en-US" b="1" dirty="0">
                <a:solidFill>
                  <a:srgbClr val="0000FF"/>
                </a:solidFill>
              </a:rPr>
              <a:t>100% </a:t>
            </a:r>
            <a:r>
              <a:rPr lang="en-US" b="1" dirty="0" smtClean="0">
                <a:solidFill>
                  <a:srgbClr val="0000FF"/>
                </a:solidFill>
              </a:rPr>
              <a:t>acceptance</a:t>
            </a:r>
            <a:endParaRPr lang="en-US" b="1" dirty="0">
              <a:solidFill>
                <a:srgbClr val="0000FF"/>
              </a:solidFill>
            </a:endParaRPr>
          </a:p>
          <a:p>
            <a:pPr algn="ctr"/>
            <a:r>
              <a:rPr lang="en-US" b="1" dirty="0" smtClean="0">
                <a:solidFill>
                  <a:srgbClr val="0000FF"/>
                </a:solidFill>
              </a:rPr>
              <a:t>Wide </a:t>
            </a:r>
            <a:r>
              <a:rPr lang="en-US" b="1" dirty="0" err="1" smtClean="0">
                <a:solidFill>
                  <a:srgbClr val="0000FF"/>
                </a:solidFill>
              </a:rPr>
              <a:t>p</a:t>
            </a:r>
            <a:r>
              <a:rPr lang="en-US" b="1" baseline="-25000" dirty="0" err="1" smtClean="0">
                <a:solidFill>
                  <a:srgbClr val="0000FF"/>
                </a:solidFill>
              </a:rPr>
              <a:t>T</a:t>
            </a:r>
            <a:r>
              <a:rPr lang="en-US" b="1" dirty="0" smtClean="0">
                <a:solidFill>
                  <a:srgbClr val="0000FF"/>
                </a:solidFill>
              </a:rPr>
              <a:t> range</a:t>
            </a:r>
            <a:endParaRPr lang="en-US" b="1" i="1" dirty="0" smtClean="0">
              <a:solidFill>
                <a:srgbClr val="0000FF"/>
              </a:solidFill>
            </a:endParaRPr>
          </a:p>
        </p:txBody>
      </p:sp>
      <p:sp>
        <p:nvSpPr>
          <p:cNvPr id="8" name="Left Brace 7"/>
          <p:cNvSpPr/>
          <p:nvPr/>
        </p:nvSpPr>
        <p:spPr>
          <a:xfrm>
            <a:off x="3962400" y="975223"/>
            <a:ext cx="1016000" cy="3253877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978400" y="779118"/>
            <a:ext cx="3155388" cy="4885082"/>
            <a:chOff x="4978400" y="728318"/>
            <a:chExt cx="3155388" cy="4885082"/>
          </a:xfrm>
        </p:grpSpPr>
        <p:grpSp>
          <p:nvGrpSpPr>
            <p:cNvPr id="3" name="Group 2"/>
            <p:cNvGrpSpPr/>
            <p:nvPr/>
          </p:nvGrpSpPr>
          <p:grpSpPr>
            <a:xfrm>
              <a:off x="5167049" y="3187338"/>
              <a:ext cx="2904041" cy="2308203"/>
              <a:chOff x="5167049" y="3060338"/>
              <a:chExt cx="2904041" cy="2308203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67049" y="3060338"/>
                <a:ext cx="2428110" cy="2308203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962019" y="3570389"/>
                <a:ext cx="210907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 smtClean="0">
                    <a:solidFill>
                      <a:srgbClr val="0000FF"/>
                    </a:solidFill>
                  </a:rPr>
                  <a:t>0.18</a:t>
                </a:r>
                <a:r>
                  <a:rPr lang="en-US" sz="16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1600" b="1" dirty="0" smtClean="0">
                    <a:solidFill>
                      <a:srgbClr val="0000FF"/>
                    </a:solidFill>
                  </a:rPr>
                  <a:t>&lt; </a:t>
                </a:r>
                <a:r>
                  <a:rPr lang="en-US" sz="1600" b="1" dirty="0">
                    <a:solidFill>
                      <a:srgbClr val="0000FF"/>
                    </a:solidFill>
                  </a:rPr>
                  <a:t>|</a:t>
                </a:r>
                <a:r>
                  <a:rPr lang="en-US" sz="1600" b="1" dirty="0" err="1">
                    <a:solidFill>
                      <a:srgbClr val="0000FF"/>
                    </a:solidFill>
                  </a:rPr>
                  <a:t>p</a:t>
                </a:r>
                <a:r>
                  <a:rPr lang="en-US" sz="1600" b="1" baseline="-25000" dirty="0" err="1">
                    <a:solidFill>
                      <a:srgbClr val="0000FF"/>
                    </a:solidFill>
                  </a:rPr>
                  <a:t>T</a:t>
                </a:r>
                <a:r>
                  <a:rPr lang="en-US" sz="1600" b="1" dirty="0" smtClean="0">
                    <a:solidFill>
                      <a:srgbClr val="0000FF"/>
                    </a:solidFill>
                  </a:rPr>
                  <a:t>| (GeV) &lt; </a:t>
                </a:r>
                <a:r>
                  <a:rPr lang="en-US" sz="1600" b="1" dirty="0" smtClean="0">
                    <a:solidFill>
                      <a:srgbClr val="FF0000"/>
                    </a:solidFill>
                  </a:rPr>
                  <a:t>0.8</a:t>
                </a:r>
                <a:endParaRPr lang="en-US" sz="16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167108" y="728318"/>
              <a:ext cx="2966680" cy="2308204"/>
              <a:chOff x="5167108" y="728318"/>
              <a:chExt cx="2966680" cy="2308204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67108" y="728318"/>
                <a:ext cx="2427991" cy="2308204"/>
              </a:xfrm>
              <a:prstGeom prst="rect">
                <a:avLst/>
              </a:prstGeom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6025519" y="1189923"/>
                <a:ext cx="210826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 smtClean="0">
                    <a:solidFill>
                      <a:srgbClr val="FF0000"/>
                    </a:solidFill>
                  </a:rPr>
                  <a:t>0.44 </a:t>
                </a:r>
                <a:r>
                  <a:rPr lang="en-US" sz="1600" b="1" dirty="0" smtClean="0">
                    <a:solidFill>
                      <a:srgbClr val="0000FF"/>
                    </a:solidFill>
                  </a:rPr>
                  <a:t>&lt; |</a:t>
                </a:r>
                <a:r>
                  <a:rPr lang="en-US" sz="1600" b="1" dirty="0" err="1" smtClean="0">
                    <a:solidFill>
                      <a:srgbClr val="0000FF"/>
                    </a:solidFill>
                  </a:rPr>
                  <a:t>p</a:t>
                </a:r>
                <a:r>
                  <a:rPr lang="en-US" sz="1600" b="1" baseline="-25000" dirty="0" err="1" smtClean="0">
                    <a:solidFill>
                      <a:srgbClr val="0000FF"/>
                    </a:solidFill>
                  </a:rPr>
                  <a:t>T</a:t>
                </a:r>
                <a:r>
                  <a:rPr lang="en-US" sz="1600" b="1" dirty="0" smtClean="0">
                    <a:solidFill>
                      <a:srgbClr val="0000FF"/>
                    </a:solidFill>
                  </a:rPr>
                  <a:t>| (GeV) &lt; 1.3</a:t>
                </a:r>
                <a:endParaRPr lang="en-US" sz="1600" b="1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4978400" y="728318"/>
              <a:ext cx="3048000" cy="4885082"/>
            </a:xfrm>
            <a:prstGeom prst="rect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37290" y="3935156"/>
            <a:ext cx="398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We need large acceptance Roman Pots!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72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304072" y="804082"/>
            <a:ext cx="8532496" cy="52792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457200" indent="-457200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Physics </a:t>
            </a:r>
            <a:r>
              <a:rPr lang="en-GB" sz="2400" b="1" dirty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goals at an Electron-Ion </a:t>
            </a: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Collider</a:t>
            </a:r>
          </a:p>
          <a:p>
            <a:pPr marL="457200" indent="-457200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The Electron-Ion Collider Project</a:t>
            </a:r>
            <a:endParaRPr lang="en-GB" sz="24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457200" indent="-457200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Proton Imaging with EIC (the impact!) </a:t>
            </a:r>
          </a:p>
          <a:p>
            <a:pPr marL="914400" lvl="3" indent="-457200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endParaRPr lang="en-GB" sz="2400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457200" indent="-457200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Imaging of Nuclei with EIC</a:t>
            </a:r>
          </a:p>
          <a:p>
            <a:pPr marL="457200" indent="-457200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 </a:t>
            </a:r>
          </a:p>
          <a:p>
            <a:pPr marL="457200" indent="-457200">
              <a:lnSpc>
                <a:spcPct val="116000"/>
              </a:lnSpc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endParaRPr lang="en-GB" sz="24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September, 2016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53249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of the talk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What about nuclei?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20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102247" y="1661583"/>
            <a:ext cx="6265333" cy="4079881"/>
            <a:chOff x="2360083" y="3799418"/>
            <a:chExt cx="4324612" cy="2790301"/>
          </a:xfrm>
        </p:grpSpPr>
        <p:pic>
          <p:nvPicPr>
            <p:cNvPr id="7" name="Picture 6" descr="hadronizationinnucliiforgunaralt-alternate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26" r="12232" b="21019"/>
            <a:stretch/>
          </p:blipFill>
          <p:spPr>
            <a:xfrm>
              <a:off x="2800350" y="3799418"/>
              <a:ext cx="3884345" cy="279030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 rot="20700000">
              <a:off x="2772835" y="5334005"/>
              <a:ext cx="9030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Helvetica"/>
                  <a:cs typeface="Helvetica"/>
                </a:rPr>
                <a:t>I</a:t>
              </a:r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ncoming </a:t>
              </a:r>
            </a:p>
            <a:p>
              <a:pPr algn="ctr"/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Electron Beam</a:t>
              </a:r>
              <a:endParaRPr lang="en-US" sz="8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 bwMode="auto">
            <a:xfrm flipH="1">
              <a:off x="2360083" y="5270500"/>
              <a:ext cx="1217084" cy="328083"/>
            </a:xfrm>
            <a:prstGeom prst="line">
              <a:avLst/>
            </a:prstGeom>
            <a:solidFill>
              <a:schemeClr val="accent1"/>
            </a:solidFill>
            <a:ln w="22225" cap="flat" cmpd="sng" algn="ctr">
              <a:solidFill>
                <a:srgbClr val="FFFF00"/>
              </a:solidFill>
              <a:prstDash val="solid"/>
              <a:round/>
              <a:headEnd type="stealth" w="lg" len="lg"/>
              <a:tailEnd type="none" w="lg" len="lg"/>
            </a:ln>
            <a:effectLst/>
          </p:spPr>
        </p:cxn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0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011585"/>
                </a:solidFill>
                <a:uFill>
                  <a:solidFill>
                    <a:srgbClr val="011585"/>
                  </a:solidFill>
                </a:uFill>
              </a:rPr>
              <a:t>21</a:t>
            </a:fld>
            <a:endParaRPr sz="1400">
              <a:solidFill>
                <a:srgbClr val="011585"/>
              </a:solidFill>
              <a:uFill>
                <a:solidFill>
                  <a:srgbClr val="011585"/>
                </a:solidFill>
              </a:uFill>
            </a:endParaRPr>
          </a:p>
        </p:txBody>
      </p:sp>
      <p:sp>
        <p:nvSpPr>
          <p:cNvPr id="313" name="Shape 313"/>
          <p:cNvSpPr>
            <a:spLocks noGrp="1"/>
          </p:cNvSpPr>
          <p:nvPr>
            <p:ph type="body" idx="4294967295"/>
          </p:nvPr>
        </p:nvSpPr>
        <p:spPr>
          <a:xfrm>
            <a:off x="0" y="5340124"/>
            <a:ext cx="8763000" cy="988105"/>
          </a:xfrm>
          <a:prstGeom prst="rect">
            <a:avLst/>
          </a:prstGeom>
        </p:spPr>
        <p:txBody>
          <a:bodyPr/>
          <a:lstStyle/>
          <a:p>
            <a:pPr lvl="1">
              <a:spcBef>
                <a:spcPts val="0"/>
              </a:spcBef>
              <a:defRPr sz="1800">
                <a:uFillTx/>
              </a:defRPr>
            </a:pPr>
            <a:r>
              <a:rPr sz="1600" i="1" dirty="0">
                <a:solidFill>
                  <a:srgbClr val="0000FF"/>
                </a:solidFill>
                <a:uFill>
                  <a:solidFill/>
                </a:uFill>
              </a:rPr>
              <a:t>d</a:t>
            </a:r>
            <a:r>
              <a:rPr sz="1600" i="1" dirty="0">
                <a:solidFill>
                  <a:srgbClr val="0000FF"/>
                </a:solidFill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σ</a:t>
            </a:r>
            <a:r>
              <a:rPr sz="1600" i="1" dirty="0">
                <a:solidFill>
                  <a:srgbClr val="0000FF"/>
                </a:solidFill>
                <a:uFill>
                  <a:solidFill/>
                </a:uFill>
              </a:rPr>
              <a:t>/dt</a:t>
            </a:r>
            <a:r>
              <a:rPr sz="1600" i="1" dirty="0">
                <a:uFill>
                  <a:solidFill/>
                </a:uFill>
              </a:rPr>
              <a:t>:</a:t>
            </a:r>
            <a:r>
              <a:rPr sz="1600" dirty="0">
                <a:uFill>
                  <a:solidFill/>
                </a:uFill>
              </a:rPr>
              <a:t> diffractive pattern known from wave optics</a:t>
            </a:r>
          </a:p>
          <a:p>
            <a:pPr lvl="1">
              <a:spcBef>
                <a:spcPts val="0"/>
              </a:spcBef>
              <a:defRPr sz="1800">
                <a:uFillTx/>
              </a:defRPr>
            </a:pP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φ</a:t>
            </a:r>
            <a:r>
              <a:rPr sz="1600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 </a:t>
            </a:r>
            <a:r>
              <a:rPr sz="1600" dirty="0">
                <a:uFill>
                  <a:solidFill/>
                </a:uFill>
              </a:rPr>
              <a:t>sensitive to saturation effects, smaller </a:t>
            </a:r>
            <a:r>
              <a:rPr sz="1600" i="1" dirty="0">
                <a:uFill>
                  <a:solidFill/>
                </a:uFill>
              </a:rPr>
              <a:t>J/</a:t>
            </a: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ψ</a:t>
            </a:r>
            <a:r>
              <a:rPr sz="1600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 </a:t>
            </a:r>
            <a:r>
              <a:rPr sz="1600" dirty="0">
                <a:uFill>
                  <a:solidFill/>
                </a:uFill>
              </a:rPr>
              <a:t>shows no effect</a:t>
            </a:r>
          </a:p>
          <a:p>
            <a:pPr lvl="1">
              <a:spcBef>
                <a:spcPts val="0"/>
              </a:spcBef>
              <a:defRPr sz="1800">
                <a:uFillTx/>
              </a:defRPr>
            </a:pPr>
            <a:r>
              <a:rPr sz="1600" i="1" dirty="0">
                <a:uFill>
                  <a:solidFill/>
                </a:uFill>
              </a:rPr>
              <a:t>J/</a:t>
            </a: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ψ</a:t>
            </a:r>
            <a:r>
              <a:rPr sz="1600" dirty="0">
                <a:uFill>
                  <a:solidFill/>
                </a:uFill>
              </a:rPr>
              <a:t> perfectly suited to extract source distribution</a:t>
            </a:r>
          </a:p>
        </p:txBody>
      </p:sp>
      <p:grpSp>
        <p:nvGrpSpPr>
          <p:cNvPr id="304" name="Group 304"/>
          <p:cNvGrpSpPr/>
          <p:nvPr/>
        </p:nvGrpSpPr>
        <p:grpSpPr>
          <a:xfrm>
            <a:off x="233043" y="1816476"/>
            <a:ext cx="6921505" cy="348813"/>
            <a:chOff x="0" y="62454"/>
            <a:chExt cx="6921503" cy="348811"/>
          </a:xfrm>
        </p:grpSpPr>
        <p:sp>
          <p:nvSpPr>
            <p:cNvPr id="302" name="Shape 302"/>
            <p:cNvSpPr/>
            <p:nvPr/>
          </p:nvSpPr>
          <p:spPr>
            <a:xfrm>
              <a:off x="0" y="624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Diffractive vector meson production:</a:t>
              </a:r>
            </a:p>
          </p:txBody>
        </p:sp>
        <p:sp>
          <p:nvSpPr>
            <p:cNvPr id="303" name="Shape 303"/>
            <p:cNvSpPr/>
            <p:nvPr/>
          </p:nvSpPr>
          <p:spPr>
            <a:xfrm>
              <a:off x="3837326" y="62454"/>
              <a:ext cx="3084177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Au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J/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ψ,</a:t>
              </a:r>
              <a:r>
                <a:rPr sz="1600" dirty="0">
                  <a:uFill>
                    <a:solidFill/>
                  </a:uFill>
                </a:rPr>
                <a:t> 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φ, ρ</a:t>
              </a:r>
            </a:p>
          </p:txBody>
        </p:sp>
      </p:grpSp>
      <p:sp>
        <p:nvSpPr>
          <p:cNvPr id="305" name="Shape 305"/>
          <p:cNvSpPr/>
          <p:nvPr/>
        </p:nvSpPr>
        <p:spPr>
          <a:xfrm>
            <a:off x="269329" y="2147580"/>
            <a:ext cx="5411738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</a:rPr>
              <a:t>Momentum transfer </a:t>
            </a:r>
            <a:r>
              <a:rPr sz="1600" i="1" dirty="0">
                <a:uFill>
                  <a:solidFill/>
                </a:uFill>
              </a:rPr>
              <a:t>t</a:t>
            </a:r>
            <a:r>
              <a:rPr sz="1600" dirty="0">
                <a:uFill>
                  <a:solidFill/>
                </a:uFill>
              </a:rPr>
              <a:t> = |</a:t>
            </a:r>
            <a:r>
              <a:rPr sz="1600" b="1" dirty="0">
                <a:uFill>
                  <a:solidFill/>
                </a:uFill>
              </a:rPr>
              <a:t>p</a:t>
            </a:r>
            <a:r>
              <a:rPr sz="1600" baseline="-5999" dirty="0">
                <a:uFill>
                  <a:solidFill/>
                </a:uFill>
              </a:rPr>
              <a:t>Au</a:t>
            </a:r>
            <a:r>
              <a:rPr sz="1600" dirty="0">
                <a:uFill>
                  <a:solidFill/>
                </a:uFill>
              </a:rPr>
              <a:t>-</a:t>
            </a:r>
            <a:r>
              <a:rPr sz="1600" b="1" dirty="0">
                <a:uFill>
                  <a:solidFill/>
                </a:uFill>
              </a:rPr>
              <a:t>p</a:t>
            </a:r>
            <a:r>
              <a:rPr sz="1600" baseline="-5999" dirty="0">
                <a:uFill>
                  <a:solidFill/>
                </a:uFill>
              </a:rPr>
              <a:t>Au</a:t>
            </a:r>
            <a:r>
              <a:rPr sz="1600" baseline="-5999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′</a:t>
            </a:r>
            <a:r>
              <a:rPr sz="1600" dirty="0">
                <a:uFill>
                  <a:solidFill/>
                </a:uFill>
              </a:rPr>
              <a:t>|</a:t>
            </a:r>
            <a:r>
              <a:rPr sz="1600" baseline="31999" dirty="0">
                <a:uFill>
                  <a:solidFill/>
                </a:uFill>
              </a:rPr>
              <a:t>2 </a:t>
            </a:r>
            <a:r>
              <a:rPr sz="1600" dirty="0">
                <a:uFill>
                  <a:solidFill/>
                </a:uFill>
              </a:rPr>
              <a:t>conjugate to </a:t>
            </a:r>
            <a:r>
              <a:rPr sz="1600" i="1" dirty="0">
                <a:uFill>
                  <a:solidFill/>
                </a:uFill>
              </a:rPr>
              <a:t>b</a:t>
            </a:r>
            <a:r>
              <a:rPr sz="1600" i="1" baseline="-5999" dirty="0">
                <a:uFill>
                  <a:solidFill/>
                </a:uFill>
              </a:rPr>
              <a:t>T</a:t>
            </a:r>
            <a:r>
              <a:rPr sz="1600" dirty="0">
                <a:uFill>
                  <a:solidFill/>
                </a:uFill>
              </a:rPr>
              <a:t> </a:t>
            </a:r>
          </a:p>
        </p:txBody>
      </p:sp>
      <p:sp>
        <p:nvSpPr>
          <p:cNvPr id="306" name="Shape 306"/>
          <p:cNvSpPr/>
          <p:nvPr/>
        </p:nvSpPr>
        <p:spPr>
          <a:xfrm>
            <a:off x="176801" y="663145"/>
            <a:ext cx="6491160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1950-60: </a:t>
            </a:r>
            <a:r>
              <a:rPr sz="1600" dirty="0">
                <a:uFill>
                  <a:solidFill/>
                </a:uFill>
              </a:rPr>
              <a:t>Measurement of charge (proton)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Ongoing:</a:t>
            </a:r>
            <a:r>
              <a:rPr sz="1600" dirty="0">
                <a:uFill>
                  <a:solidFill/>
                </a:uFill>
              </a:rPr>
              <a:t> Measurement of neutron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EIC ⇒ Gluon distribution in nuclei</a:t>
            </a:r>
          </a:p>
        </p:txBody>
      </p:sp>
      <p:sp>
        <p:nvSpPr>
          <p:cNvPr id="307" name="Shape 307"/>
          <p:cNvSpPr/>
          <p:nvPr/>
        </p:nvSpPr>
        <p:spPr>
          <a:xfrm>
            <a:off x="196758" y="1484919"/>
            <a:ext cx="931044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/>
            </a:lvl1pPr>
          </a:lstStyle>
          <a:p>
            <a:pPr lvl="0">
              <a:defRPr sz="1800" b="0">
                <a:uFillTx/>
              </a:defRPr>
            </a:pPr>
            <a:r>
              <a:rPr sz="1600" b="1" dirty="0">
                <a:uFill>
                  <a:solidFill/>
                </a:uFill>
              </a:rPr>
              <a:t>Method:</a:t>
            </a:r>
          </a:p>
        </p:txBody>
      </p:sp>
      <p:grpSp>
        <p:nvGrpSpPr>
          <p:cNvPr id="318" name="Group 318"/>
          <p:cNvGrpSpPr/>
          <p:nvPr/>
        </p:nvGrpSpPr>
        <p:grpSpPr>
          <a:xfrm>
            <a:off x="4611140" y="2763848"/>
            <a:ext cx="4407228" cy="2313007"/>
            <a:chOff x="51734" y="77100"/>
            <a:chExt cx="4407226" cy="2313006"/>
          </a:xfrm>
        </p:grpSpPr>
        <p:grpSp>
          <p:nvGrpSpPr>
            <p:cNvPr id="316" name="Group 316"/>
            <p:cNvGrpSpPr/>
            <p:nvPr/>
          </p:nvGrpSpPr>
          <p:grpSpPr>
            <a:xfrm>
              <a:off x="51734" y="77100"/>
              <a:ext cx="4407226" cy="2313006"/>
              <a:chOff x="51734" y="77100"/>
              <a:chExt cx="4407224" cy="2313005"/>
            </a:xfrm>
          </p:grpSpPr>
          <p:pic>
            <p:nvPicPr>
              <p:cNvPr id="314" name="source_all.pdf"/>
              <p:cNvPicPr/>
              <p:nvPr/>
            </p:nvPicPr>
            <p:blipFill>
              <a:blip r:embed="rId3">
                <a:extLst/>
              </a:blip>
              <a:srcRect r="50437" b="50689"/>
              <a:stretch>
                <a:fillRect/>
              </a:stretch>
            </p:blipFill>
            <p:spPr>
              <a:xfrm>
                <a:off x="51735" y="77100"/>
                <a:ext cx="4407225" cy="2313006"/>
              </a:xfrm>
              <a:prstGeom prst="rect">
                <a:avLst/>
              </a:prstGeom>
              <a:ln w="12700" cap="flat">
                <a:noFill/>
                <a:round/>
              </a:ln>
              <a:effectLst/>
            </p:spPr>
          </p:pic>
          <p:sp>
            <p:nvSpPr>
              <p:cNvPr id="315" name="Shape 315"/>
              <p:cNvSpPr/>
              <p:nvPr/>
            </p:nvSpPr>
            <p:spPr>
              <a:xfrm>
                <a:off x="745301" y="154200"/>
                <a:ext cx="308402" cy="28270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</p:grpSp>
        <p:sp>
          <p:nvSpPr>
            <p:cNvPr id="317" name="Shape 317"/>
            <p:cNvSpPr/>
            <p:nvPr/>
          </p:nvSpPr>
          <p:spPr>
            <a:xfrm>
              <a:off x="1576374" y="1671376"/>
              <a:ext cx="1765199" cy="199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300">
                  <a:solidFill>
                    <a:srgbClr val="008F00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1100" dirty="0">
                  <a:solidFill>
                    <a:srgbClr val="0000FF"/>
                  </a:solidFill>
                  <a:uFill>
                    <a:solidFill/>
                  </a:uFill>
                </a:rPr>
                <a:t>PRC 87 (2013) 024913</a:t>
              </a:r>
            </a:p>
          </p:txBody>
        </p:sp>
      </p:grpSp>
      <p:sp>
        <p:nvSpPr>
          <p:cNvPr id="319" name="Shape 319"/>
          <p:cNvSpPr/>
          <p:nvPr/>
        </p:nvSpPr>
        <p:spPr>
          <a:xfrm>
            <a:off x="306529" y="5064628"/>
            <a:ext cx="8161227" cy="10874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</a:rPr>
              <a:t>Converges to input F(b) rapidly: |</a:t>
            </a:r>
            <a:r>
              <a:rPr sz="1600" i="1" dirty="0">
                <a:uFill>
                  <a:solidFill/>
                </a:uFill>
              </a:rPr>
              <a:t>t</a:t>
            </a:r>
            <a:r>
              <a:rPr sz="1600" dirty="0">
                <a:uFill>
                  <a:solidFill/>
                </a:uFill>
              </a:rPr>
              <a:t>| &lt; 0.1 almost enough</a:t>
            </a:r>
          </a:p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Recover accurately any input distribution used in model used to generate pseudo-data </a:t>
            </a:r>
            <a:r>
              <a:rPr sz="1600" dirty="0">
                <a:uFill>
                  <a:solidFill/>
                </a:uFill>
              </a:rPr>
              <a:t>(here Wood-Saxon)</a:t>
            </a:r>
          </a:p>
          <a:p>
            <a:pPr marL="285750" marR="41275" lvl="1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</a:rPr>
              <a:t>Systematic measurement requires </a:t>
            </a: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∫</a:t>
            </a:r>
            <a:r>
              <a:rPr sz="1600" b="1" i="1" dirty="0">
                <a:uFill>
                  <a:solidFill/>
                </a:uFill>
                <a:latin typeface="Lucida Calligraphy Italic"/>
                <a:ea typeface="Lucida Calligraphy Italic"/>
                <a:cs typeface="Lucida Calligraphy Italic"/>
                <a:sym typeface="Lucida Calligraphy Italic"/>
              </a:rPr>
              <a:t>L</a:t>
            </a:r>
            <a:r>
              <a:rPr sz="1600" i="1" dirty="0">
                <a:uFill>
                  <a:solidFill/>
                </a:uFill>
                <a:latin typeface="Arial Bold"/>
                <a:ea typeface="Arial Bold"/>
                <a:cs typeface="Arial Bold"/>
                <a:sym typeface="Arial Bold"/>
              </a:rPr>
              <a:t>dt</a:t>
            </a:r>
            <a:r>
              <a:rPr sz="1600" b="1" i="1" dirty="0">
                <a:uFill>
                  <a:solidFill/>
                </a:uFill>
                <a:latin typeface="Lucida Calligraphy Italic"/>
                <a:ea typeface="Lucida Calligraphy Italic"/>
                <a:cs typeface="Lucida Calligraphy Italic"/>
                <a:sym typeface="Lucida Calligraphy Italic"/>
              </a:rPr>
              <a:t> </a:t>
            </a:r>
            <a:r>
              <a:rPr sz="1600" dirty="0">
                <a:uFill>
                  <a:solidFill/>
                </a:uFill>
                <a:latin typeface="Arial Bold"/>
                <a:ea typeface="Arial Bold"/>
                <a:cs typeface="Arial Bold"/>
                <a:sym typeface="Arial Bold"/>
              </a:rPr>
              <a:t>&gt;&gt;</a:t>
            </a:r>
            <a:r>
              <a:rPr sz="1600" dirty="0">
                <a:uFill>
                  <a:solidFill/>
                </a:uFill>
                <a:latin typeface="Lucida Calligraphy Italic"/>
                <a:ea typeface="Lucida Calligraphy Italic"/>
                <a:cs typeface="Lucida Calligraphy Italic"/>
                <a:sym typeface="Lucida Calligraphy Italic"/>
              </a:rPr>
              <a:t> </a:t>
            </a:r>
            <a:r>
              <a:rPr sz="1600" dirty="0">
                <a:uFill>
                  <a:solidFill/>
                </a:uFill>
              </a:rPr>
              <a:t>1 fb</a:t>
            </a:r>
            <a:r>
              <a:rPr sz="1600" baseline="31999" dirty="0">
                <a:uFill>
                  <a:solidFill/>
                </a:uFill>
              </a:rPr>
              <a:t>-1</a:t>
            </a:r>
            <a:r>
              <a:rPr sz="1600" dirty="0">
                <a:uFill>
                  <a:solidFill/>
                </a:uFill>
              </a:rPr>
              <a:t>/A</a:t>
            </a:r>
          </a:p>
        </p:txBody>
      </p:sp>
      <p:grpSp>
        <p:nvGrpSpPr>
          <p:cNvPr id="323" name="Group 323"/>
          <p:cNvGrpSpPr/>
          <p:nvPr/>
        </p:nvGrpSpPr>
        <p:grpSpPr>
          <a:xfrm>
            <a:off x="4219232" y="1547830"/>
            <a:ext cx="2810652" cy="1059069"/>
            <a:chOff x="0" y="49208"/>
            <a:chExt cx="2810651" cy="1059068"/>
          </a:xfrm>
        </p:grpSpPr>
        <p:sp>
          <p:nvSpPr>
            <p:cNvPr id="320" name="Shape 320"/>
            <p:cNvSpPr/>
            <p:nvPr/>
          </p:nvSpPr>
          <p:spPr>
            <a:xfrm flipH="1">
              <a:off x="0" y="223614"/>
              <a:ext cx="580461" cy="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/>
            </a:p>
          </p:txBody>
        </p:sp>
        <p:sp>
          <p:nvSpPr>
            <p:cNvPr id="321" name="Shape 321"/>
            <p:cNvSpPr/>
            <p:nvPr/>
          </p:nvSpPr>
          <p:spPr>
            <a:xfrm flipH="1" flipV="1">
              <a:off x="2540000" y="625675"/>
              <a:ext cx="8961" cy="48260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/>
            </a:p>
          </p:txBody>
        </p:sp>
        <p:sp>
          <p:nvSpPr>
            <p:cNvPr id="322" name="Shape 322"/>
            <p:cNvSpPr/>
            <p:nvPr/>
          </p:nvSpPr>
          <p:spPr>
            <a:xfrm>
              <a:off x="803993" y="49208"/>
              <a:ext cx="2006658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i="1"/>
              </a:lvl1pPr>
            </a:lstStyle>
            <a:p>
              <a:pPr lvl="0">
                <a:defRPr sz="1800" i="0">
                  <a:uFillTx/>
                </a:defRPr>
              </a:pPr>
              <a:r>
                <a:rPr sz="1600" i="1" dirty="0">
                  <a:uFill>
                    <a:solidFill/>
                  </a:uFill>
                </a:rPr>
                <a:t>Fourier Transform</a:t>
              </a:r>
            </a:p>
          </p:txBody>
        </p:sp>
      </p:grpSp>
      <p:grpSp>
        <p:nvGrpSpPr>
          <p:cNvPr id="26" name="Group 304"/>
          <p:cNvGrpSpPr/>
          <p:nvPr/>
        </p:nvGrpSpPr>
        <p:grpSpPr>
          <a:xfrm>
            <a:off x="196758" y="822245"/>
            <a:ext cx="6400805" cy="348815"/>
            <a:chOff x="0" y="265652"/>
            <a:chExt cx="6400803" cy="348813"/>
          </a:xfrm>
        </p:grpSpPr>
        <p:sp>
          <p:nvSpPr>
            <p:cNvPr id="27" name="Shape 302"/>
            <p:cNvSpPr/>
            <p:nvPr/>
          </p:nvSpPr>
          <p:spPr>
            <a:xfrm>
              <a:off x="0" y="2656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Diffractive vector meson production:</a:t>
              </a:r>
            </a:p>
          </p:txBody>
        </p:sp>
        <p:sp>
          <p:nvSpPr>
            <p:cNvPr id="28" name="Shape 303"/>
            <p:cNvSpPr/>
            <p:nvPr/>
          </p:nvSpPr>
          <p:spPr>
            <a:xfrm>
              <a:off x="3316626" y="265652"/>
              <a:ext cx="3084177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Au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J/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ψ,</a:t>
              </a:r>
              <a:r>
                <a:rPr sz="1600" dirty="0">
                  <a:uFill>
                    <a:solidFill/>
                  </a:uFill>
                </a:rPr>
                <a:t> 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φ, ρ</a:t>
              </a:r>
            </a:p>
          </p:txBody>
        </p:sp>
      </p:grpSp>
      <p:pic>
        <p:nvPicPr>
          <p:cNvPr id="31" name="Picture 30" descr="dsigma_dt_jpsi_phi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30"/>
          <a:stretch/>
        </p:blipFill>
        <p:spPr>
          <a:xfrm>
            <a:off x="137888" y="1360717"/>
            <a:ext cx="4078515" cy="3802380"/>
          </a:xfrm>
          <a:prstGeom prst="rect">
            <a:avLst/>
          </a:prstGeom>
        </p:spPr>
      </p:pic>
      <p:pic>
        <p:nvPicPr>
          <p:cNvPr id="32" name="Picture 31" descr="dsigma_dt_jpsi_phi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17"/>
          <a:stretch/>
        </p:blipFill>
        <p:spPr>
          <a:xfrm>
            <a:off x="4775199" y="1367971"/>
            <a:ext cx="4130039" cy="380238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Imaging the gluons in nuclei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74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" grpId="0" advAuto="0"/>
      <p:bldP spid="313" grpId="1" advAuto="0"/>
      <p:bldP spid="305" grpId="0" animBg="1" advAuto="0"/>
      <p:bldP spid="306" grpId="0" animBg="1" advAuto="0"/>
      <p:bldP spid="307" grpId="0" animBg="1" advAuto="0"/>
      <p:bldP spid="318" grpId="0" animBg="1" advAuto="0"/>
      <p:bldP spid="319" grpId="0" animBg="1" advAuto="0"/>
      <p:bldP spid="323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-5040" y="679740"/>
            <a:ext cx="4589740" cy="55215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2276" tIns="48029" rIns="92276" bIns="48029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We </a:t>
            </a:r>
            <a:r>
              <a:rPr lang="en-GB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s</a:t>
            </a:r>
            <a:r>
              <a:rPr lang="en-GB" b="1" dirty="0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tudied and quantified the capability of an EIC to provide high precision and fine binned DVCS and VMP measurements of both cross sections and asymmetries over a large phase-space, opening an unprecedented possibility for    </a:t>
            </a:r>
          </a:p>
          <a:p>
            <a:pPr marL="800100" lvl="1" indent="-342900">
              <a:lnSpc>
                <a:spcPct val="150000"/>
              </a:lnSpc>
              <a:buClr>
                <a:srgbClr val="000080"/>
              </a:buClr>
              <a:buSzPct val="70000"/>
              <a:buFont typeface="Lucida Grande"/>
              <a:buChar char="-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A</a:t>
            </a:r>
            <a:r>
              <a:rPr lang="en-GB" b="1" dirty="0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ccurate 2+1D imaging of the polarized and </a:t>
            </a:r>
            <a:r>
              <a:rPr lang="en-GB" b="1" dirty="0" err="1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b="1" dirty="0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hadrons</a:t>
            </a:r>
          </a:p>
          <a:p>
            <a:pPr marL="800100" lvl="1" indent="-342900">
              <a:lnSpc>
                <a:spcPct val="150000"/>
              </a:lnSpc>
              <a:buClr>
                <a:srgbClr val="000080"/>
              </a:buClr>
              <a:buSzPct val="70000"/>
              <a:buFont typeface="Lucida Grande"/>
              <a:buChar char="-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Investigate the proton-spin decomposition puzzle (orbital angular momentum)</a:t>
            </a:r>
          </a:p>
          <a:p>
            <a:pPr marL="800100" lvl="1" indent="-342900">
              <a:lnSpc>
                <a:spcPct val="150000"/>
              </a:lnSpc>
              <a:buClr>
                <a:srgbClr val="000080"/>
              </a:buClr>
              <a:buSzPct val="70000"/>
              <a:buFont typeface="Lucida Grande"/>
              <a:buChar char="-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Study of GPDs in nuclei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29492" y="781340"/>
            <a:ext cx="4329566" cy="16927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solidFill>
              <a:srgbClr val="0000FF"/>
            </a:solidFill>
          </a:ln>
          <a:effectLst>
            <a:glow rad="101600">
              <a:srgbClr val="0000FF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EIC science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program</a:t>
            </a:r>
            <a:r>
              <a:rPr lang="en-US" sz="2400" dirty="0">
                <a:solidFill>
                  <a:srgbClr val="0000FF"/>
                </a:solidFill>
              </a:rPr>
              <a:t> will profoundly impact </a:t>
            </a:r>
          </a:p>
          <a:p>
            <a:pPr algn="ctr"/>
            <a:r>
              <a:rPr lang="en-US" sz="2400" dirty="0">
                <a:solidFill>
                  <a:srgbClr val="0000FF"/>
                </a:solidFill>
              </a:rPr>
              <a:t>our understanding </a:t>
            </a:r>
            <a:r>
              <a:rPr lang="en-US" sz="2400" dirty="0" smtClean="0">
                <a:solidFill>
                  <a:srgbClr val="0000FF"/>
                </a:solidFill>
              </a:rPr>
              <a:t>of </a:t>
            </a:r>
            <a:r>
              <a:rPr lang="en-US" sz="2400" dirty="0">
                <a:solidFill>
                  <a:srgbClr val="0000FF"/>
                </a:solidFill>
              </a:rPr>
              <a:t>nucleon structure and the </a:t>
            </a:r>
            <a:r>
              <a:rPr lang="en-US" sz="2400" dirty="0" smtClean="0">
                <a:solidFill>
                  <a:srgbClr val="0000FF"/>
                </a:solidFill>
              </a:rPr>
              <a:t>glue</a:t>
            </a:r>
          </a:p>
          <a:p>
            <a:pPr algn="ctr"/>
            <a:endParaRPr lang="en-US" sz="800" dirty="0">
              <a:solidFill>
                <a:srgbClr val="0000FF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474779" y="2757431"/>
            <a:ext cx="2232041" cy="3230879"/>
            <a:chOff x="6136346" y="617538"/>
            <a:chExt cx="2232041" cy="3230879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36346" y="617538"/>
              <a:ext cx="2232041" cy="32308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 rot="1140000">
              <a:off x="6148915" y="3125912"/>
              <a:ext cx="15857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a-DK" sz="1600" dirty="0" err="1" smtClean="0">
                  <a:solidFill>
                    <a:schemeClr val="bg1"/>
                  </a:solidFill>
                </a:rPr>
                <a:t>arXiv</a:t>
              </a:r>
              <a:r>
                <a:rPr lang="da-DK" sz="1600" dirty="0" smtClean="0">
                  <a:solidFill>
                    <a:schemeClr val="bg1"/>
                  </a:solidFill>
                </a:rPr>
                <a:t>: 1212.1701</a:t>
              </a:r>
              <a:endParaRPr lang="en-US" sz="16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901116" y="2685656"/>
            <a:ext cx="2199739" cy="3184122"/>
            <a:chOff x="6944246" y="3453983"/>
            <a:chExt cx="2199739" cy="3184122"/>
          </a:xfrm>
        </p:grpSpPr>
        <p:pic>
          <p:nvPicPr>
            <p:cNvPr id="16" name="Picture 15" descr="Book_eic_d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4246" y="3453983"/>
              <a:ext cx="2199739" cy="3184122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 rot="1200000">
              <a:off x="7088926" y="5885767"/>
              <a:ext cx="15878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a-DK" sz="1600" dirty="0" smtClean="0">
                  <a:solidFill>
                    <a:srgbClr val="0000FF"/>
                  </a:solidFill>
                </a:rPr>
                <a:t>arXiv</a:t>
              </a:r>
              <a:r>
                <a:rPr lang="da-DK" sz="1600" dirty="0">
                  <a:solidFill>
                    <a:srgbClr val="0000FF"/>
                  </a:solidFill>
                </a:rPr>
                <a:t>:1409.1633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18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4548411" y="2743946"/>
            <a:ext cx="2120603" cy="3158989"/>
            <a:chOff x="4724647" y="3823446"/>
            <a:chExt cx="2120603" cy="3158989"/>
          </a:xfrm>
        </p:grpSpPr>
        <p:pic>
          <p:nvPicPr>
            <p:cNvPr id="19" name="Picture 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25192" y="4101309"/>
              <a:ext cx="2097836" cy="272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Rectangle 19"/>
            <p:cNvSpPr/>
            <p:nvPr/>
          </p:nvSpPr>
          <p:spPr>
            <a:xfrm>
              <a:off x="4724647" y="6705436"/>
              <a:ext cx="209310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arXiv:1504.07961</a:t>
              </a:r>
              <a:endParaRPr 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 rot="60000">
              <a:off x="4731903" y="3823446"/>
              <a:ext cx="211334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JLEIC</a:t>
              </a:r>
            </a:p>
            <a:p>
              <a:pPr algn="ctr"/>
              <a:r>
                <a:rPr lang="en-US" sz="1400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2015 Design Summary</a:t>
              </a:r>
              <a:endParaRPr lang="en-US" sz="14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447533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rgbClr val="000099"/>
                </a:solidFill>
                <a:latin typeface="Tahoma" pitchFamily="-84" charset="0"/>
              </a:rPr>
              <a:t>September, 2016</a:t>
            </a:r>
            <a:endParaRPr lang="ru-RU" dirty="0">
              <a:solidFill>
                <a:srgbClr val="000099"/>
              </a:solidFill>
              <a:latin typeface="Tahoma" pitchFamily="-8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24</a:t>
            </a:fld>
            <a:r>
              <a:rPr lang="en-US" dirty="0" smtClean="0"/>
              <a:t>/34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130300"/>
            <a:ext cx="7162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0000FF"/>
                </a:solidFill>
              </a:rPr>
              <a:t>Inclusive Reactions in </a:t>
            </a:r>
            <a:r>
              <a:rPr lang="en-US" u="sng" dirty="0" err="1" smtClean="0">
                <a:solidFill>
                  <a:srgbClr val="0000FF"/>
                </a:solidFill>
              </a:rPr>
              <a:t>ep</a:t>
            </a:r>
            <a:r>
              <a:rPr lang="en-US" u="sng" dirty="0" smtClean="0">
                <a:solidFill>
                  <a:srgbClr val="0000FF"/>
                </a:solidFill>
              </a:rPr>
              <a:t>/</a:t>
            </a:r>
            <a:r>
              <a:rPr lang="en-US" u="sng" dirty="0" err="1" smtClean="0">
                <a:solidFill>
                  <a:srgbClr val="0000FF"/>
                </a:solidFill>
              </a:rPr>
              <a:t>eA</a:t>
            </a:r>
            <a:r>
              <a:rPr lang="en-US" u="sng" dirty="0" smtClean="0">
                <a:solidFill>
                  <a:srgbClr val="0000FF"/>
                </a:solidFill>
              </a:rPr>
              <a:t>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Physics: Structure Functions: g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, F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, F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L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 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Very </a:t>
            </a:r>
            <a:r>
              <a:rPr lang="en-US" sz="1600" dirty="0">
                <a:solidFill>
                  <a:srgbClr val="008000"/>
                </a:solidFill>
              </a:rPr>
              <a:t>good </a:t>
            </a:r>
            <a:r>
              <a:rPr lang="en-US" sz="1600" dirty="0" smtClean="0">
                <a:solidFill>
                  <a:srgbClr val="008000"/>
                </a:solidFill>
              </a:rPr>
              <a:t>scattered electron ID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</a:t>
            </a:r>
            <a:endParaRPr lang="en-US" sz="1600" dirty="0">
              <a:solidFill>
                <a:srgbClr val="008000"/>
              </a:solidFill>
              <a:sym typeface="Wingdings"/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  High e</a:t>
            </a:r>
            <a:r>
              <a:rPr lang="en-US" sz="1600" dirty="0" smtClean="0">
                <a:solidFill>
                  <a:srgbClr val="008000"/>
                </a:solidFill>
              </a:rPr>
              <a:t>nergy and angular resolution of e’ (defines kinematics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</a:t>
            </a:r>
            <a:r>
              <a:rPr lang="en-US" sz="1600" dirty="0">
                <a:solidFill>
                  <a:srgbClr val="008000"/>
                </a:solidFill>
                <a:sym typeface="Wingdings"/>
              </a:rPr>
              <a:t>{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x,Q</a:t>
            </a:r>
            <a:r>
              <a:rPr lang="en-US" sz="16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})</a:t>
            </a:r>
            <a:endParaRPr lang="en-US" sz="1600" dirty="0" smtClean="0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413000"/>
            <a:ext cx="6858000" cy="166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FF0000"/>
                </a:solidFill>
                <a:cs typeface="Comic Sans MS"/>
              </a:rPr>
              <a:t>Semi-inclusive Reactions </a:t>
            </a:r>
            <a:r>
              <a:rPr lang="en-US" u="sng" dirty="0">
                <a:solidFill>
                  <a:srgbClr val="FF0000"/>
                </a:solidFill>
                <a:cs typeface="Comic Sans MS"/>
              </a:rPr>
              <a:t>in </a:t>
            </a:r>
            <a:r>
              <a:rPr lang="en-US" u="sng" dirty="0" err="1">
                <a:solidFill>
                  <a:srgbClr val="FF0000"/>
                </a:solidFill>
                <a:cs typeface="Comic Sans MS"/>
              </a:rPr>
              <a:t>ep</a:t>
            </a:r>
            <a:r>
              <a:rPr lang="en-US" u="sng" dirty="0">
                <a:solidFill>
                  <a:srgbClr val="FF0000"/>
                </a:solidFill>
                <a:cs typeface="Comic Sans MS"/>
              </a:rPr>
              <a:t>/</a:t>
            </a:r>
            <a:r>
              <a:rPr lang="en-US" u="sng" dirty="0" err="1" smtClean="0">
                <a:solidFill>
                  <a:srgbClr val="FF0000"/>
                </a:solidFill>
                <a:cs typeface="Comic Sans MS"/>
              </a:rPr>
              <a:t>eA</a:t>
            </a:r>
            <a:r>
              <a:rPr lang="en-US" u="sng" dirty="0" smtClean="0">
                <a:solidFill>
                  <a:srgbClr val="FF0000"/>
                </a:solidFill>
                <a:cs typeface="Comic Sans MS"/>
              </a:rPr>
              <a:t>: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Physics: TMDs,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</a:rPr>
              <a:t>Helicity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 PDFs, FFs 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(with flavor separation); 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di-hadron correlations;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  <a:sym typeface="Wingdings"/>
              </a:rPr>
              <a:t>Kaon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 asymmetries, cross sections;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  <a:sym typeface="Wingdings"/>
              </a:rPr>
              <a:t>etc</a:t>
            </a:r>
            <a:endParaRPr lang="en-US" sz="1600" dirty="0" smtClean="0">
              <a:solidFill>
                <a:srgbClr val="FF0000"/>
              </a:solidFill>
              <a:cs typeface="Comic Sans MS"/>
            </a:endParaRP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  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Excellent hadron ID:  </a:t>
            </a:r>
            <a:r>
              <a:rPr lang="en-US" sz="1600" dirty="0" err="1" smtClean="0">
                <a:solidFill>
                  <a:srgbClr val="008000"/>
                </a:solidFill>
                <a:cs typeface="Symbol" charset="2"/>
              </a:rPr>
              <a:t>p</a:t>
            </a:r>
            <a:r>
              <a:rPr lang="en-US" sz="1600" baseline="30000" dirty="0" err="1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</a:rPr>
              <a:t>,K</a:t>
            </a:r>
            <a:r>
              <a:rPr lang="en-US" sz="1600" baseline="30000" dirty="0" err="1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</a:rPr>
              <a:t>,p</a:t>
            </a:r>
            <a:r>
              <a:rPr lang="en-US" sz="1600" baseline="30000" dirty="0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 separation over a wide {p, </a:t>
            </a:r>
            <a:r>
              <a:rPr lang="en-US" sz="16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h}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 range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   Full </a:t>
            </a:r>
            <a:r>
              <a:rPr lang="en-US" sz="1600" dirty="0" smtClean="0">
                <a:solidFill>
                  <a:srgbClr val="008000"/>
                </a:solidFill>
                <a:latin typeface="Symbol" charset="2"/>
                <a:cs typeface="Symbol" charset="2"/>
                <a:sym typeface="Wingdings"/>
              </a:rPr>
              <a:t>F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-coverage around </a:t>
            </a:r>
            <a:r>
              <a:rPr lang="en-US" sz="2000" dirty="0" smtClean="0">
                <a:solidFill>
                  <a:srgbClr val="008000"/>
                </a:solidFill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*, wide 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  <a:sym typeface="Wingdings"/>
              </a:rPr>
              <a:t>p</a:t>
            </a:r>
            <a:r>
              <a:rPr lang="en-US" sz="1600" baseline="-25000" dirty="0" err="1" smtClean="0">
                <a:solidFill>
                  <a:srgbClr val="008000"/>
                </a:solidFill>
                <a:cs typeface="Comic Sans MS"/>
                <a:sym typeface="Wingdings"/>
              </a:rPr>
              <a:t>t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 coverage (TMDs)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   Excellent vertex resolution (Charm, </a:t>
            </a:r>
            <a:r>
              <a:rPr lang="en-US" sz="1600" dirty="0">
                <a:solidFill>
                  <a:srgbClr val="008000"/>
                </a:solidFill>
                <a:cs typeface="Comic Sans MS"/>
                <a:sym typeface="Wingdings"/>
              </a:rPr>
              <a:t>B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ottom separation)</a:t>
            </a:r>
            <a:endParaRPr lang="en-US" sz="1600" dirty="0" smtClean="0">
              <a:solidFill>
                <a:srgbClr val="008000"/>
              </a:solidFill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305300"/>
            <a:ext cx="692855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800000"/>
                </a:solidFill>
              </a:rPr>
              <a:t>Exclusive Reactions </a:t>
            </a:r>
            <a:r>
              <a:rPr lang="en-US" u="sng" dirty="0">
                <a:solidFill>
                  <a:srgbClr val="800000"/>
                </a:solidFill>
              </a:rPr>
              <a:t>in </a:t>
            </a:r>
            <a:r>
              <a:rPr lang="en-US" u="sng" dirty="0" err="1">
                <a:solidFill>
                  <a:srgbClr val="800000"/>
                </a:solidFill>
              </a:rPr>
              <a:t>ep</a:t>
            </a:r>
            <a:r>
              <a:rPr lang="en-US" u="sng" dirty="0">
                <a:solidFill>
                  <a:srgbClr val="800000"/>
                </a:solidFill>
              </a:rPr>
              <a:t>/</a:t>
            </a:r>
            <a:r>
              <a:rPr lang="en-US" u="sng" dirty="0" err="1" smtClean="0">
                <a:solidFill>
                  <a:srgbClr val="800000"/>
                </a:solidFill>
              </a:rPr>
              <a:t>eA</a:t>
            </a:r>
            <a:r>
              <a:rPr lang="en-US" u="sng" dirty="0" smtClean="0">
                <a:solidFill>
                  <a:srgbClr val="800000"/>
                </a:solidFill>
              </a:rPr>
              <a:t>: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</a:rPr>
              <a:t>Physics: DVCS, exclusive VM production (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GPDs</a:t>
            </a:r>
            <a:r>
              <a:rPr lang="en-US" sz="1600" dirty="0">
                <a:solidFill>
                  <a:srgbClr val="376092"/>
                </a:solidFill>
                <a:sym typeface="Wingdings"/>
              </a:rPr>
              <a:t>;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</a:t>
            </a:r>
            <a:r>
              <a:rPr lang="en-US" sz="1600" dirty="0" err="1" smtClean="0">
                <a:solidFill>
                  <a:srgbClr val="376092"/>
                </a:solidFill>
                <a:sym typeface="Wingdings"/>
              </a:rPr>
              <a:t>parton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imaging in </a:t>
            </a:r>
            <a:r>
              <a:rPr lang="en-US" sz="1600" i="1" dirty="0" err="1" smtClean="0">
                <a:solidFill>
                  <a:srgbClr val="376092"/>
                </a:solidFill>
                <a:sym typeface="Wingdings"/>
              </a:rPr>
              <a:t>b</a:t>
            </a:r>
            <a:r>
              <a:rPr lang="en-US" sz="1600" i="1" baseline="-25000" dirty="0" err="1" smtClean="0">
                <a:solidFill>
                  <a:srgbClr val="376092"/>
                </a:solidFill>
                <a:sym typeface="Wingdings"/>
              </a:rPr>
              <a:t>T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)</a:t>
            </a:r>
            <a:endParaRPr lang="en-US" sz="1600" dirty="0" smtClean="0">
              <a:solidFill>
                <a:srgbClr val="376092"/>
              </a:solidFill>
            </a:endParaRP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Exclusivity (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large rapidity coverage; </a:t>
            </a:r>
            <a:r>
              <a:rPr lang="en-US" sz="1600" dirty="0" smtClean="0">
                <a:solidFill>
                  <a:srgbClr val="008000"/>
                </a:solidFill>
              </a:rPr>
              <a:t>reconstruction of all particles in a given event)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>
                <a:solidFill>
                  <a:srgbClr val="008000"/>
                </a:solidFill>
                <a:sym typeface="Wingdings"/>
              </a:rPr>
              <a:t>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 H</a:t>
            </a:r>
            <a:r>
              <a:rPr lang="en-US" sz="1600" dirty="0" smtClean="0">
                <a:solidFill>
                  <a:srgbClr val="008000"/>
                </a:solidFill>
              </a:rPr>
              <a:t>igh resolution, ~100% acceptance, wide coverage </a:t>
            </a:r>
            <a:r>
              <a:rPr lang="en-US" sz="1600" dirty="0">
                <a:solidFill>
                  <a:srgbClr val="008000"/>
                </a:solidFill>
              </a:rPr>
              <a:t>in </a:t>
            </a:r>
            <a:r>
              <a:rPr lang="en-US" sz="1600" i="1" dirty="0" smtClean="0">
                <a:solidFill>
                  <a:srgbClr val="008000"/>
                </a:solidFill>
              </a:rPr>
              <a:t>t</a:t>
            </a:r>
            <a:r>
              <a:rPr lang="en-US" sz="1600" dirty="0" smtClean="0">
                <a:solidFill>
                  <a:srgbClr val="008000"/>
                </a:solidFill>
              </a:rPr>
              <a:t>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Roman pots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>
                <a:solidFill>
                  <a:srgbClr val="008000"/>
                </a:solidFill>
                <a:sym typeface="Wingdings"/>
              </a:rPr>
              <a:t>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 (</a:t>
            </a:r>
            <a:r>
              <a:rPr lang="en-US" sz="1600" dirty="0" err="1" smtClean="0">
                <a:solidFill>
                  <a:srgbClr val="008000"/>
                </a:solidFill>
              </a:rPr>
              <a:t>eA</a:t>
            </a:r>
            <a:r>
              <a:rPr lang="en-US" sz="1600" dirty="0" smtClean="0">
                <a:solidFill>
                  <a:srgbClr val="008000"/>
                </a:solidFill>
              </a:rPr>
              <a:t>): veto nucleus breakup, determine impact parameter of collision</a:t>
            </a:r>
          </a:p>
          <a:p>
            <a:pPr>
              <a:buClr>
                <a:srgbClr val="800000"/>
              </a:buClr>
            </a:pPr>
            <a:r>
              <a:rPr lang="en-US" sz="1600" dirty="0">
                <a:solidFill>
                  <a:srgbClr val="008000"/>
                </a:solidFill>
              </a:rPr>
              <a:t> </a:t>
            </a:r>
            <a:r>
              <a:rPr lang="en-US" sz="1600" dirty="0" smtClean="0">
                <a:solidFill>
                  <a:srgbClr val="008000"/>
                </a:solidFill>
              </a:rPr>
              <a:t>     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Sufficient acceptance for neutrons in ZDC</a:t>
            </a:r>
            <a:endParaRPr lang="en-US" sz="1600" dirty="0" smtClean="0">
              <a:solidFill>
                <a:srgbClr val="008000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 l="3337" t="5580" r="1112" b="697"/>
          <a:stretch>
            <a:fillRect/>
          </a:stretch>
        </p:blipFill>
        <p:spPr bwMode="auto">
          <a:xfrm>
            <a:off x="7072914" y="762000"/>
            <a:ext cx="204568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0" descr="sidis-diagram.eps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7198" y="2743200"/>
            <a:ext cx="2068580" cy="1477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11"/>
          <p:cNvGrpSpPr/>
          <p:nvPr/>
        </p:nvGrpSpPr>
        <p:grpSpPr>
          <a:xfrm>
            <a:off x="7010400" y="4394200"/>
            <a:ext cx="2009967" cy="1792008"/>
            <a:chOff x="158750" y="908050"/>
            <a:chExt cx="4088843" cy="2616208"/>
          </a:xfrm>
        </p:grpSpPr>
        <p:grpSp>
          <p:nvGrpSpPr>
            <p:cNvPr id="13" name="Group 159"/>
            <p:cNvGrpSpPr>
              <a:grpSpLocks noChangeAspect="1"/>
            </p:cNvGrpSpPr>
            <p:nvPr/>
          </p:nvGrpSpPr>
          <p:grpSpPr bwMode="auto">
            <a:xfrm rot="-2865258">
              <a:off x="1467654" y="1456538"/>
              <a:ext cx="128587" cy="546105"/>
              <a:chOff x="1324" y="1002"/>
              <a:chExt cx="146" cy="462"/>
            </a:xfrm>
          </p:grpSpPr>
          <p:sp>
            <p:nvSpPr>
              <p:cNvPr id="55" name="Freeform 160"/>
              <p:cNvSpPr>
                <a:spLocks noChangeAspect="1"/>
              </p:cNvSpPr>
              <p:nvPr/>
            </p:nvSpPr>
            <p:spPr bwMode="auto">
              <a:xfrm>
                <a:off x="1326" y="1002"/>
                <a:ext cx="143" cy="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8" y="9"/>
                  </a:cxn>
                  <a:cxn ang="0">
                    <a:pos x="12" y="11"/>
                  </a:cxn>
                  <a:cxn ang="0">
                    <a:pos x="129" y="58"/>
                  </a:cxn>
                  <a:cxn ang="0">
                    <a:pos x="135" y="60"/>
                  </a:cxn>
                  <a:cxn ang="0">
                    <a:pos x="139" y="63"/>
                  </a:cxn>
                  <a:cxn ang="0">
                    <a:pos x="142" y="65"/>
                  </a:cxn>
                  <a:cxn ang="0">
                    <a:pos x="141" y="69"/>
                  </a:cxn>
                  <a:cxn ang="0">
                    <a:pos x="141" y="71"/>
                  </a:cxn>
                  <a:cxn ang="0">
                    <a:pos x="138" y="74"/>
                  </a:cxn>
                  <a:cxn ang="0">
                    <a:pos x="11" y="60"/>
                  </a:cxn>
                  <a:cxn ang="0">
                    <a:pos x="10" y="61"/>
                  </a:cxn>
                  <a:cxn ang="0">
                    <a:pos x="4" y="59"/>
                  </a:cxn>
                  <a:cxn ang="0">
                    <a:pos x="4" y="60"/>
                  </a:cxn>
                  <a:cxn ang="0">
                    <a:pos x="2" y="62"/>
                  </a:cxn>
                  <a:cxn ang="0">
                    <a:pos x="0" y="65"/>
                  </a:cxn>
                </a:cxnLst>
                <a:rect l="0" t="0" r="r" b="b"/>
                <a:pathLst>
                  <a:path w="143" h="75">
                    <a:moveTo>
                      <a:pt x="0" y="0"/>
                    </a:moveTo>
                    <a:lnTo>
                      <a:pt x="0" y="4"/>
                    </a:lnTo>
                    <a:lnTo>
                      <a:pt x="4" y="7"/>
                    </a:lnTo>
                    <a:lnTo>
                      <a:pt x="8" y="9"/>
                    </a:lnTo>
                    <a:lnTo>
                      <a:pt x="12" y="11"/>
                    </a:lnTo>
                    <a:lnTo>
                      <a:pt x="129" y="58"/>
                    </a:lnTo>
                    <a:lnTo>
                      <a:pt x="135" y="60"/>
                    </a:lnTo>
                    <a:lnTo>
                      <a:pt x="139" y="63"/>
                    </a:lnTo>
                    <a:lnTo>
                      <a:pt x="142" y="65"/>
                    </a:lnTo>
                    <a:lnTo>
                      <a:pt x="141" y="69"/>
                    </a:lnTo>
                    <a:lnTo>
                      <a:pt x="141" y="71"/>
                    </a:lnTo>
                    <a:lnTo>
                      <a:pt x="138" y="74"/>
                    </a:lnTo>
                    <a:lnTo>
                      <a:pt x="11" y="60"/>
                    </a:lnTo>
                    <a:lnTo>
                      <a:pt x="10" y="61"/>
                    </a:lnTo>
                    <a:lnTo>
                      <a:pt x="4" y="59"/>
                    </a:lnTo>
                    <a:lnTo>
                      <a:pt x="4" y="60"/>
                    </a:lnTo>
                    <a:lnTo>
                      <a:pt x="2" y="62"/>
                    </a:lnTo>
                    <a:lnTo>
                      <a:pt x="0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61"/>
              <p:cNvSpPr>
                <a:spLocks noChangeAspect="1"/>
              </p:cNvSpPr>
              <p:nvPr/>
            </p:nvSpPr>
            <p:spPr bwMode="auto">
              <a:xfrm>
                <a:off x="1324" y="1069"/>
                <a:ext cx="143" cy="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0" y="7"/>
                  </a:cxn>
                  <a:cxn ang="0">
                    <a:pos x="133" y="57"/>
                  </a:cxn>
                  <a:cxn ang="0">
                    <a:pos x="137" y="61"/>
                  </a:cxn>
                  <a:cxn ang="0">
                    <a:pos x="140" y="61"/>
                  </a:cxn>
                  <a:cxn ang="0">
                    <a:pos x="141" y="65"/>
                  </a:cxn>
                  <a:cxn ang="0">
                    <a:pos x="141" y="66"/>
                  </a:cxn>
                  <a:cxn ang="0">
                    <a:pos x="142" y="71"/>
                  </a:cxn>
                  <a:cxn ang="0">
                    <a:pos x="137" y="71"/>
                  </a:cxn>
                  <a:cxn ang="0">
                    <a:pos x="12" y="59"/>
                  </a:cxn>
                  <a:cxn ang="0">
                    <a:pos x="7" y="59"/>
                  </a:cxn>
                  <a:cxn ang="0">
                    <a:pos x="6" y="59"/>
                  </a:cxn>
                  <a:cxn ang="0">
                    <a:pos x="4" y="59"/>
                  </a:cxn>
                  <a:cxn ang="0">
                    <a:pos x="1" y="59"/>
                  </a:cxn>
                  <a:cxn ang="0">
                    <a:pos x="0" y="61"/>
                  </a:cxn>
                </a:cxnLst>
                <a:rect l="0" t="0" r="r" b="b"/>
                <a:pathLst>
                  <a:path w="143" h="7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0" y="7"/>
                    </a:lnTo>
                    <a:lnTo>
                      <a:pt x="133" y="57"/>
                    </a:lnTo>
                    <a:lnTo>
                      <a:pt x="137" y="61"/>
                    </a:lnTo>
                    <a:lnTo>
                      <a:pt x="140" y="61"/>
                    </a:lnTo>
                    <a:lnTo>
                      <a:pt x="141" y="65"/>
                    </a:lnTo>
                    <a:lnTo>
                      <a:pt x="141" y="66"/>
                    </a:lnTo>
                    <a:lnTo>
                      <a:pt x="142" y="71"/>
                    </a:lnTo>
                    <a:lnTo>
                      <a:pt x="137" y="71"/>
                    </a:lnTo>
                    <a:lnTo>
                      <a:pt x="12" y="59"/>
                    </a:lnTo>
                    <a:lnTo>
                      <a:pt x="7" y="59"/>
                    </a:lnTo>
                    <a:lnTo>
                      <a:pt x="6" y="59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0" y="61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62"/>
              <p:cNvSpPr>
                <a:spLocks noChangeAspect="1"/>
              </p:cNvSpPr>
              <p:nvPr/>
            </p:nvSpPr>
            <p:spPr bwMode="auto">
              <a:xfrm>
                <a:off x="1326" y="1131"/>
                <a:ext cx="144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2" y="7"/>
                  </a:cxn>
                  <a:cxn ang="0">
                    <a:pos x="7" y="9"/>
                  </a:cxn>
                  <a:cxn ang="0">
                    <a:pos x="10" y="11"/>
                  </a:cxn>
                  <a:cxn ang="0">
                    <a:pos x="133" y="59"/>
                  </a:cxn>
                  <a:cxn ang="0">
                    <a:pos x="136" y="63"/>
                  </a:cxn>
                  <a:cxn ang="0">
                    <a:pos x="139" y="65"/>
                  </a:cxn>
                  <a:cxn ang="0">
                    <a:pos x="143" y="67"/>
                  </a:cxn>
                  <a:cxn ang="0">
                    <a:pos x="143" y="71"/>
                  </a:cxn>
                  <a:cxn ang="0">
                    <a:pos x="141" y="74"/>
                  </a:cxn>
                  <a:cxn ang="0">
                    <a:pos x="138" y="75"/>
                  </a:cxn>
                  <a:cxn ang="0">
                    <a:pos x="9" y="63"/>
                  </a:cxn>
                  <a:cxn ang="0">
                    <a:pos x="6" y="62"/>
                  </a:cxn>
                  <a:cxn ang="0">
                    <a:pos x="6" y="63"/>
                  </a:cxn>
                  <a:cxn ang="0">
                    <a:pos x="3" y="62"/>
                  </a:cxn>
                  <a:cxn ang="0">
                    <a:pos x="0" y="64"/>
                  </a:cxn>
                  <a:cxn ang="0">
                    <a:pos x="0" y="66"/>
                  </a:cxn>
                </a:cxnLst>
                <a:rect l="0" t="0" r="r" b="b"/>
                <a:pathLst>
                  <a:path w="144" h="76">
                    <a:moveTo>
                      <a:pt x="0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7" y="9"/>
                    </a:lnTo>
                    <a:lnTo>
                      <a:pt x="10" y="11"/>
                    </a:lnTo>
                    <a:lnTo>
                      <a:pt x="133" y="59"/>
                    </a:lnTo>
                    <a:lnTo>
                      <a:pt x="136" y="63"/>
                    </a:lnTo>
                    <a:lnTo>
                      <a:pt x="139" y="65"/>
                    </a:lnTo>
                    <a:lnTo>
                      <a:pt x="143" y="67"/>
                    </a:lnTo>
                    <a:lnTo>
                      <a:pt x="143" y="71"/>
                    </a:lnTo>
                    <a:lnTo>
                      <a:pt x="141" y="74"/>
                    </a:lnTo>
                    <a:lnTo>
                      <a:pt x="138" y="75"/>
                    </a:lnTo>
                    <a:lnTo>
                      <a:pt x="9" y="63"/>
                    </a:lnTo>
                    <a:lnTo>
                      <a:pt x="6" y="62"/>
                    </a:lnTo>
                    <a:lnTo>
                      <a:pt x="6" y="63"/>
                    </a:lnTo>
                    <a:lnTo>
                      <a:pt x="3" y="62"/>
                    </a:lnTo>
                    <a:lnTo>
                      <a:pt x="0" y="64"/>
                    </a:lnTo>
                    <a:lnTo>
                      <a:pt x="0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63"/>
              <p:cNvSpPr>
                <a:spLocks noChangeAspect="1"/>
              </p:cNvSpPr>
              <p:nvPr/>
            </p:nvSpPr>
            <p:spPr bwMode="auto">
              <a:xfrm>
                <a:off x="1325" y="1202"/>
                <a:ext cx="144" cy="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1" y="7"/>
                  </a:cxn>
                  <a:cxn ang="0">
                    <a:pos x="131" y="54"/>
                  </a:cxn>
                  <a:cxn ang="0">
                    <a:pos x="136" y="58"/>
                  </a:cxn>
                  <a:cxn ang="0">
                    <a:pos x="139" y="59"/>
                  </a:cxn>
                  <a:cxn ang="0">
                    <a:pos x="143" y="63"/>
                  </a:cxn>
                  <a:cxn ang="0">
                    <a:pos x="143" y="66"/>
                  </a:cxn>
                  <a:cxn ang="0">
                    <a:pos x="140" y="69"/>
                  </a:cxn>
                  <a:cxn ang="0">
                    <a:pos x="138" y="69"/>
                  </a:cxn>
                  <a:cxn ang="0">
                    <a:pos x="11" y="57"/>
                  </a:cxn>
                  <a:cxn ang="0">
                    <a:pos x="7" y="58"/>
                  </a:cxn>
                  <a:cxn ang="0">
                    <a:pos x="4" y="57"/>
                  </a:cxn>
                  <a:cxn ang="0">
                    <a:pos x="1" y="57"/>
                  </a:cxn>
                  <a:cxn ang="0">
                    <a:pos x="1" y="59"/>
                  </a:cxn>
                  <a:cxn ang="0">
                    <a:pos x="0" y="62"/>
                  </a:cxn>
                </a:cxnLst>
                <a:rect l="0" t="0" r="r" b="b"/>
                <a:pathLst>
                  <a:path w="144" h="70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1" y="7"/>
                    </a:lnTo>
                    <a:lnTo>
                      <a:pt x="131" y="54"/>
                    </a:lnTo>
                    <a:lnTo>
                      <a:pt x="136" y="58"/>
                    </a:lnTo>
                    <a:lnTo>
                      <a:pt x="139" y="59"/>
                    </a:lnTo>
                    <a:lnTo>
                      <a:pt x="143" y="63"/>
                    </a:lnTo>
                    <a:lnTo>
                      <a:pt x="143" y="66"/>
                    </a:lnTo>
                    <a:lnTo>
                      <a:pt x="140" y="69"/>
                    </a:lnTo>
                    <a:lnTo>
                      <a:pt x="138" y="69"/>
                    </a:lnTo>
                    <a:lnTo>
                      <a:pt x="11" y="57"/>
                    </a:lnTo>
                    <a:lnTo>
                      <a:pt x="7" y="58"/>
                    </a:lnTo>
                    <a:lnTo>
                      <a:pt x="4" y="57"/>
                    </a:lnTo>
                    <a:lnTo>
                      <a:pt x="1" y="57"/>
                    </a:lnTo>
                    <a:lnTo>
                      <a:pt x="1" y="59"/>
                    </a:lnTo>
                    <a:lnTo>
                      <a:pt x="0" y="62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64"/>
              <p:cNvSpPr>
                <a:spLocks noChangeAspect="1"/>
              </p:cNvSpPr>
              <p:nvPr/>
            </p:nvSpPr>
            <p:spPr bwMode="auto">
              <a:xfrm>
                <a:off x="1327" y="1260"/>
                <a:ext cx="14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6" y="8"/>
                  </a:cxn>
                  <a:cxn ang="0">
                    <a:pos x="11" y="11"/>
                  </a:cxn>
                  <a:cxn ang="0">
                    <a:pos x="132" y="61"/>
                  </a:cxn>
                  <a:cxn ang="0">
                    <a:pos x="137" y="64"/>
                  </a:cxn>
                  <a:cxn ang="0">
                    <a:pos x="137" y="65"/>
                  </a:cxn>
                  <a:cxn ang="0">
                    <a:pos x="140" y="68"/>
                  </a:cxn>
                  <a:cxn ang="0">
                    <a:pos x="141" y="71"/>
                  </a:cxn>
                  <a:cxn ang="0">
                    <a:pos x="139" y="74"/>
                  </a:cxn>
                  <a:cxn ang="0">
                    <a:pos x="136" y="75"/>
                  </a:cxn>
                  <a:cxn ang="0">
                    <a:pos x="11" y="62"/>
                  </a:cxn>
                  <a:cxn ang="0">
                    <a:pos x="8" y="62"/>
                  </a:cxn>
                  <a:cxn ang="0">
                    <a:pos x="6" y="62"/>
                  </a:cxn>
                  <a:cxn ang="0">
                    <a:pos x="4" y="62"/>
                  </a:cxn>
                  <a:cxn ang="0">
                    <a:pos x="2" y="63"/>
                  </a:cxn>
                  <a:cxn ang="0">
                    <a:pos x="2" y="66"/>
                  </a:cxn>
                </a:cxnLst>
                <a:rect l="0" t="0" r="r" b="b"/>
                <a:pathLst>
                  <a:path w="142" h="76">
                    <a:moveTo>
                      <a:pt x="0" y="0"/>
                    </a:moveTo>
                    <a:lnTo>
                      <a:pt x="0" y="4"/>
                    </a:lnTo>
                    <a:lnTo>
                      <a:pt x="3" y="7"/>
                    </a:lnTo>
                    <a:lnTo>
                      <a:pt x="6" y="8"/>
                    </a:lnTo>
                    <a:lnTo>
                      <a:pt x="11" y="11"/>
                    </a:lnTo>
                    <a:lnTo>
                      <a:pt x="132" y="61"/>
                    </a:lnTo>
                    <a:lnTo>
                      <a:pt x="137" y="64"/>
                    </a:lnTo>
                    <a:lnTo>
                      <a:pt x="137" y="65"/>
                    </a:lnTo>
                    <a:lnTo>
                      <a:pt x="140" y="68"/>
                    </a:lnTo>
                    <a:lnTo>
                      <a:pt x="141" y="71"/>
                    </a:lnTo>
                    <a:lnTo>
                      <a:pt x="139" y="74"/>
                    </a:lnTo>
                    <a:lnTo>
                      <a:pt x="136" y="75"/>
                    </a:lnTo>
                    <a:lnTo>
                      <a:pt x="11" y="62"/>
                    </a:lnTo>
                    <a:lnTo>
                      <a:pt x="8" y="62"/>
                    </a:lnTo>
                    <a:lnTo>
                      <a:pt x="6" y="62"/>
                    </a:lnTo>
                    <a:lnTo>
                      <a:pt x="4" y="62"/>
                    </a:lnTo>
                    <a:lnTo>
                      <a:pt x="2" y="63"/>
                    </a:lnTo>
                    <a:lnTo>
                      <a:pt x="2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65"/>
              <p:cNvSpPr>
                <a:spLocks noChangeAspect="1"/>
              </p:cNvSpPr>
              <p:nvPr/>
            </p:nvSpPr>
            <p:spPr bwMode="auto">
              <a:xfrm>
                <a:off x="1326" y="1328"/>
                <a:ext cx="142" cy="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0" y="8"/>
                  </a:cxn>
                  <a:cxn ang="0">
                    <a:pos x="129" y="57"/>
                  </a:cxn>
                  <a:cxn ang="0">
                    <a:pos x="136" y="59"/>
                  </a:cxn>
                  <a:cxn ang="0">
                    <a:pos x="138" y="62"/>
                  </a:cxn>
                  <a:cxn ang="0">
                    <a:pos x="139" y="66"/>
                  </a:cxn>
                  <a:cxn ang="0">
                    <a:pos x="141" y="68"/>
                  </a:cxn>
                  <a:cxn ang="0">
                    <a:pos x="140" y="70"/>
                  </a:cxn>
                  <a:cxn ang="0">
                    <a:pos x="136" y="73"/>
                  </a:cxn>
                  <a:cxn ang="0">
                    <a:pos x="12" y="59"/>
                  </a:cxn>
                  <a:cxn ang="0">
                    <a:pos x="8" y="59"/>
                  </a:cxn>
                  <a:cxn ang="0">
                    <a:pos x="4" y="59"/>
                  </a:cxn>
                  <a:cxn ang="0">
                    <a:pos x="3" y="59"/>
                  </a:cxn>
                  <a:cxn ang="0">
                    <a:pos x="3" y="61"/>
                  </a:cxn>
                  <a:cxn ang="0">
                    <a:pos x="2" y="64"/>
                  </a:cxn>
                </a:cxnLst>
                <a:rect l="0" t="0" r="r" b="b"/>
                <a:pathLst>
                  <a:path w="142" h="74">
                    <a:moveTo>
                      <a:pt x="0" y="0"/>
                    </a:moveTo>
                    <a:lnTo>
                      <a:pt x="2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0" y="8"/>
                    </a:lnTo>
                    <a:lnTo>
                      <a:pt x="129" y="57"/>
                    </a:lnTo>
                    <a:lnTo>
                      <a:pt x="136" y="59"/>
                    </a:lnTo>
                    <a:lnTo>
                      <a:pt x="138" y="62"/>
                    </a:lnTo>
                    <a:lnTo>
                      <a:pt x="139" y="66"/>
                    </a:lnTo>
                    <a:lnTo>
                      <a:pt x="141" y="68"/>
                    </a:lnTo>
                    <a:lnTo>
                      <a:pt x="140" y="70"/>
                    </a:lnTo>
                    <a:lnTo>
                      <a:pt x="136" y="73"/>
                    </a:lnTo>
                    <a:lnTo>
                      <a:pt x="12" y="59"/>
                    </a:lnTo>
                    <a:lnTo>
                      <a:pt x="8" y="59"/>
                    </a:lnTo>
                    <a:lnTo>
                      <a:pt x="4" y="59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2" y="64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66"/>
              <p:cNvSpPr>
                <a:spLocks noChangeAspect="1"/>
              </p:cNvSpPr>
              <p:nvPr/>
            </p:nvSpPr>
            <p:spPr bwMode="auto">
              <a:xfrm>
                <a:off x="1326" y="1391"/>
                <a:ext cx="142" cy="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" y="7"/>
                  </a:cxn>
                  <a:cxn ang="0">
                    <a:pos x="5" y="9"/>
                  </a:cxn>
                  <a:cxn ang="0">
                    <a:pos x="11" y="10"/>
                  </a:cxn>
                  <a:cxn ang="0">
                    <a:pos x="129" y="59"/>
                  </a:cxn>
                  <a:cxn ang="0">
                    <a:pos x="137" y="61"/>
                  </a:cxn>
                  <a:cxn ang="0">
                    <a:pos x="138" y="63"/>
                  </a:cxn>
                  <a:cxn ang="0">
                    <a:pos x="141" y="67"/>
                  </a:cxn>
                  <a:cxn ang="0">
                    <a:pos x="141" y="69"/>
                  </a:cxn>
                  <a:cxn ang="0">
                    <a:pos x="140" y="72"/>
                  </a:cxn>
                  <a:cxn ang="0">
                    <a:pos x="135" y="72"/>
                  </a:cxn>
                  <a:cxn ang="0">
                    <a:pos x="73" y="65"/>
                  </a:cxn>
                </a:cxnLst>
                <a:rect l="0" t="0" r="r" b="b"/>
                <a:pathLst>
                  <a:path w="142" h="73">
                    <a:moveTo>
                      <a:pt x="0" y="0"/>
                    </a:moveTo>
                    <a:lnTo>
                      <a:pt x="0" y="3"/>
                    </a:lnTo>
                    <a:lnTo>
                      <a:pt x="1" y="7"/>
                    </a:lnTo>
                    <a:lnTo>
                      <a:pt x="5" y="9"/>
                    </a:lnTo>
                    <a:lnTo>
                      <a:pt x="11" y="10"/>
                    </a:lnTo>
                    <a:lnTo>
                      <a:pt x="129" y="59"/>
                    </a:lnTo>
                    <a:lnTo>
                      <a:pt x="137" y="61"/>
                    </a:lnTo>
                    <a:lnTo>
                      <a:pt x="138" y="63"/>
                    </a:lnTo>
                    <a:lnTo>
                      <a:pt x="141" y="67"/>
                    </a:lnTo>
                    <a:lnTo>
                      <a:pt x="141" y="69"/>
                    </a:lnTo>
                    <a:lnTo>
                      <a:pt x="140" y="72"/>
                    </a:lnTo>
                    <a:lnTo>
                      <a:pt x="135" y="72"/>
                    </a:lnTo>
                    <a:lnTo>
                      <a:pt x="73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" name="Line 168"/>
            <p:cNvSpPr>
              <a:spLocks noChangeShapeType="1"/>
            </p:cNvSpPr>
            <p:nvPr/>
          </p:nvSpPr>
          <p:spPr bwMode="auto">
            <a:xfrm flipV="1">
              <a:off x="1477963" y="1919288"/>
              <a:ext cx="30480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69"/>
            <p:cNvSpPr>
              <a:spLocks noChangeShapeType="1"/>
            </p:cNvSpPr>
            <p:nvPr/>
          </p:nvSpPr>
          <p:spPr bwMode="auto">
            <a:xfrm rot="18742695" flipV="1">
              <a:off x="2767013" y="1912938"/>
              <a:ext cx="303212" cy="614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172"/>
            <p:cNvSpPr>
              <a:spLocks noChangeShapeType="1"/>
            </p:cNvSpPr>
            <p:nvPr/>
          </p:nvSpPr>
          <p:spPr bwMode="auto">
            <a:xfrm rot="12777622" flipV="1">
              <a:off x="3529013" y="2678113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7"/>
            <p:cNvSpPr>
              <a:spLocks/>
            </p:cNvSpPr>
            <p:nvPr/>
          </p:nvSpPr>
          <p:spPr bwMode="auto">
            <a:xfrm>
              <a:off x="415925" y="1268413"/>
              <a:ext cx="1439863" cy="441325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432" y="96"/>
                </a:cxn>
                <a:cxn ang="0">
                  <a:pos x="672" y="0"/>
                </a:cxn>
              </a:cxnLst>
              <a:rect l="0" t="0" r="r" b="b"/>
              <a:pathLst>
                <a:path w="672" h="144">
                  <a:moveTo>
                    <a:pt x="0" y="144"/>
                  </a:moveTo>
                  <a:lnTo>
                    <a:pt x="432" y="96"/>
                  </a:lnTo>
                  <a:lnTo>
                    <a:pt x="672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Text Box 179"/>
            <p:cNvSpPr txBox="1">
              <a:spLocks noChangeArrowheads="1"/>
            </p:cNvSpPr>
            <p:nvPr/>
          </p:nvSpPr>
          <p:spPr bwMode="auto">
            <a:xfrm>
              <a:off x="1568451" y="908050"/>
              <a:ext cx="350859" cy="303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Times New Roman" pitchFamily="-112" charset="0"/>
                </a:rPr>
                <a:t>e’</a:t>
              </a:r>
            </a:p>
          </p:txBody>
        </p:sp>
        <p:sp>
          <p:nvSpPr>
            <p:cNvPr id="19" name="Line 203"/>
            <p:cNvSpPr>
              <a:spLocks noChangeShapeType="1"/>
            </p:cNvSpPr>
            <p:nvPr/>
          </p:nvSpPr>
          <p:spPr bwMode="auto">
            <a:xfrm flipV="1">
              <a:off x="487363" y="2794000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204"/>
            <p:cNvSpPr>
              <a:spLocks noChangeShapeType="1"/>
            </p:cNvSpPr>
            <p:nvPr/>
          </p:nvSpPr>
          <p:spPr bwMode="auto">
            <a:xfrm rot="12777622" flipV="1">
              <a:off x="3513138" y="2708275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344"/>
            <p:cNvGrpSpPr>
              <a:grpSpLocks/>
            </p:cNvGrpSpPr>
            <p:nvPr/>
          </p:nvGrpSpPr>
          <p:grpSpPr bwMode="auto">
            <a:xfrm>
              <a:off x="385763" y="1168402"/>
              <a:ext cx="3825887" cy="2355856"/>
              <a:chOff x="243" y="736"/>
              <a:chExt cx="2410" cy="1484"/>
            </a:xfrm>
          </p:grpSpPr>
          <p:sp>
            <p:nvSpPr>
              <p:cNvPr id="24" name="Freeform 174"/>
              <p:cNvSpPr>
                <a:spLocks/>
              </p:cNvSpPr>
              <p:nvPr/>
            </p:nvSpPr>
            <p:spPr bwMode="auto">
              <a:xfrm flipV="1">
                <a:off x="427" y="1847"/>
                <a:ext cx="2033" cy="224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624" y="0"/>
                  </a:cxn>
                  <a:cxn ang="0">
                    <a:pos x="1200" y="48"/>
                  </a:cxn>
                </a:cxnLst>
                <a:rect l="0" t="0" r="r" b="b"/>
                <a:pathLst>
                  <a:path w="1200" h="48">
                    <a:moveTo>
                      <a:pt x="0" y="48"/>
                    </a:moveTo>
                    <a:cubicBezTo>
                      <a:pt x="212" y="24"/>
                      <a:pt x="424" y="0"/>
                      <a:pt x="624" y="0"/>
                    </a:cubicBezTo>
                    <a:cubicBezTo>
                      <a:pt x="824" y="0"/>
                      <a:pt x="1012" y="24"/>
                      <a:pt x="1200" y="48"/>
                    </a:cubicBez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 type="none" w="med" len="med"/>
                <a:tailEnd type="arrow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Text Box 175"/>
              <p:cNvSpPr txBox="1">
                <a:spLocks noChangeArrowheads="1"/>
              </p:cNvSpPr>
              <p:nvPr/>
            </p:nvSpPr>
            <p:spPr bwMode="auto">
              <a:xfrm>
                <a:off x="1403" y="2039"/>
                <a:ext cx="192" cy="1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50" b="1" dirty="0" err="1">
                    <a:latin typeface="Times New Roman" pitchFamily="-112" charset="0"/>
                  </a:rPr>
                  <a:t>t</a:t>
                </a:r>
                <a:endParaRPr lang="en-US" sz="1050" b="1" dirty="0">
                  <a:latin typeface="Times New Roman" pitchFamily="-112" charset="0"/>
                </a:endParaRPr>
              </a:p>
            </p:txBody>
          </p:sp>
          <p:sp>
            <p:nvSpPr>
              <p:cNvPr id="26" name="Line 176"/>
              <p:cNvSpPr>
                <a:spLocks noChangeShapeType="1"/>
              </p:cNvSpPr>
              <p:nvPr/>
            </p:nvSpPr>
            <p:spPr bwMode="auto">
              <a:xfrm flipV="1">
                <a:off x="1123" y="1207"/>
                <a:ext cx="623" cy="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7" name="Group 184"/>
              <p:cNvGrpSpPr>
                <a:grpSpLocks/>
              </p:cNvGrpSpPr>
              <p:nvPr/>
            </p:nvGrpSpPr>
            <p:grpSpPr bwMode="auto">
              <a:xfrm>
                <a:off x="243" y="856"/>
                <a:ext cx="2410" cy="1086"/>
                <a:chOff x="100" y="798"/>
                <a:chExt cx="2410" cy="1086"/>
              </a:xfrm>
            </p:grpSpPr>
            <p:sp>
              <p:nvSpPr>
                <p:cNvPr id="37" name="Text Box 185"/>
                <p:cNvSpPr txBox="1">
                  <a:spLocks noChangeArrowheads="1"/>
                </p:cNvSpPr>
                <p:nvPr/>
              </p:nvSpPr>
              <p:spPr bwMode="auto">
                <a:xfrm>
                  <a:off x="476" y="1026"/>
                  <a:ext cx="56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050" b="1" dirty="0">
                      <a:latin typeface="Times New Roman" pitchFamily="-112" charset="0"/>
                    </a:rPr>
                    <a:t>(Q</a:t>
                  </a:r>
                  <a:r>
                    <a:rPr lang="en-US" sz="1050" b="1" baseline="30000" dirty="0">
                      <a:latin typeface="Times New Roman" pitchFamily="-112" charset="0"/>
                    </a:rPr>
                    <a:t>2</a:t>
                  </a:r>
                  <a:r>
                    <a:rPr lang="en-US" sz="1050" b="1" dirty="0">
                      <a:latin typeface="Times New Roman" pitchFamily="-112" charset="0"/>
                    </a:rPr>
                    <a:t>)</a:t>
                  </a:r>
                </a:p>
              </p:txBody>
            </p:sp>
            <p:sp>
              <p:nvSpPr>
                <p:cNvPr id="38" name="Text Box 186"/>
                <p:cNvSpPr txBox="1">
                  <a:spLocks noChangeArrowheads="1"/>
                </p:cNvSpPr>
                <p:nvPr/>
              </p:nvSpPr>
              <p:spPr bwMode="auto">
                <a:xfrm>
                  <a:off x="100" y="798"/>
                  <a:ext cx="191" cy="1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200" dirty="0">
                      <a:latin typeface="Times New Roman" pitchFamily="-112" charset="0"/>
                    </a:rPr>
                    <a:t>e</a:t>
                  </a:r>
                </a:p>
              </p:txBody>
            </p:sp>
            <p:sp>
              <p:nvSpPr>
                <p:cNvPr id="39" name="Text Box 187"/>
                <p:cNvSpPr txBox="1">
                  <a:spLocks noChangeArrowheads="1"/>
                </p:cNvSpPr>
                <p:nvPr/>
              </p:nvSpPr>
              <p:spPr bwMode="auto">
                <a:xfrm>
                  <a:off x="293" y="1006"/>
                  <a:ext cx="28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100" b="1" dirty="0" err="1" smtClean="0">
                      <a:latin typeface="Symbol" pitchFamily="-112" charset="2"/>
                    </a:rPr>
                    <a:t>g</a:t>
                  </a:r>
                  <a:r>
                    <a:rPr lang="en-US" sz="1100" b="1" baseline="-25000" dirty="0" err="1" smtClean="0">
                      <a:latin typeface="Times New Roman" pitchFamily="-112" charset="0"/>
                    </a:rPr>
                    <a:t>L</a:t>
                  </a:r>
                  <a:r>
                    <a:rPr lang="en-US" sz="1100" b="1" dirty="0" smtClean="0">
                      <a:latin typeface="Times New Roman" pitchFamily="-112" charset="0"/>
                    </a:rPr>
                    <a:t>*</a:t>
                  </a:r>
                  <a:endParaRPr lang="en-US" sz="1100" b="1" dirty="0">
                    <a:latin typeface="Times New Roman" pitchFamily="-112" charset="0"/>
                  </a:endParaRPr>
                </a:p>
              </p:txBody>
            </p:sp>
            <p:grpSp>
              <p:nvGrpSpPr>
                <p:cNvPr id="40" name="Group 188"/>
                <p:cNvGrpSpPr>
                  <a:grpSpLocks/>
                </p:cNvGrpSpPr>
                <p:nvPr/>
              </p:nvGrpSpPr>
              <p:grpSpPr bwMode="auto">
                <a:xfrm>
                  <a:off x="159" y="1253"/>
                  <a:ext cx="2351" cy="631"/>
                  <a:chOff x="159" y="1253"/>
                  <a:chExt cx="2351" cy="631"/>
                </a:xfrm>
              </p:grpSpPr>
              <p:sp>
                <p:nvSpPr>
                  <p:cNvPr id="41" name="Text Box 18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2" y="1253"/>
                    <a:ext cx="592" cy="2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 dirty="0" err="1">
                        <a:latin typeface="Times New Roman" pitchFamily="-112" charset="0"/>
                      </a:rPr>
                      <a:t>x+ξ</a:t>
                    </a:r>
                    <a:r>
                      <a:rPr lang="en-US" sz="1050" b="1" dirty="0">
                        <a:latin typeface="Times New Roman" pitchFamily="-112" charset="0"/>
                      </a:rPr>
                      <a:t> </a:t>
                    </a:r>
                  </a:p>
                </p:txBody>
              </p:sp>
              <p:sp>
                <p:nvSpPr>
                  <p:cNvPr id="42" name="Text Box 1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98" y="1260"/>
                    <a:ext cx="476" cy="18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>
                        <a:latin typeface="Times New Roman" pitchFamily="-112" charset="0"/>
                      </a:rPr>
                      <a:t>x-ξ </a:t>
                    </a:r>
                  </a:p>
                </p:txBody>
              </p:sp>
              <p:sp>
                <p:nvSpPr>
                  <p:cNvPr id="43" name="Line 191"/>
                  <p:cNvSpPr>
                    <a:spLocks noChangeShapeType="1"/>
                  </p:cNvSpPr>
                  <p:nvPr/>
                </p:nvSpPr>
                <p:spPr bwMode="auto">
                  <a:xfrm rot="12777622" flipV="1">
                    <a:off x="2078" y="1692"/>
                    <a:ext cx="432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4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298"/>
                    <a:ext cx="1723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45" name="Group 193"/>
                  <p:cNvGrpSpPr>
                    <a:grpSpLocks/>
                  </p:cNvGrpSpPr>
                  <p:nvPr/>
                </p:nvGrpSpPr>
                <p:grpSpPr bwMode="auto">
                  <a:xfrm>
                    <a:off x="159" y="1379"/>
                    <a:ext cx="2042" cy="505"/>
                    <a:chOff x="159" y="1379"/>
                    <a:chExt cx="2042" cy="505"/>
                  </a:xfrm>
                </p:grpSpPr>
                <p:grpSp>
                  <p:nvGrpSpPr>
                    <p:cNvPr id="46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379"/>
                      <a:ext cx="2042" cy="505"/>
                      <a:chOff x="241" y="625"/>
                      <a:chExt cx="2042" cy="505"/>
                    </a:xfrm>
                  </p:grpSpPr>
                  <p:grpSp>
                    <p:nvGrpSpPr>
                      <p:cNvPr id="48" name="Group 1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1" y="625"/>
                        <a:ext cx="2042" cy="505"/>
                        <a:chOff x="241" y="625"/>
                        <a:chExt cx="2042" cy="505"/>
                      </a:xfrm>
                    </p:grpSpPr>
                    <p:grpSp>
                      <p:nvGrpSpPr>
                        <p:cNvPr id="50" name="Group 1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72" y="625"/>
                          <a:ext cx="1611" cy="505"/>
                          <a:chOff x="672" y="625"/>
                          <a:chExt cx="1611" cy="505"/>
                        </a:xfrm>
                      </p:grpSpPr>
                      <p:sp>
                        <p:nvSpPr>
                          <p:cNvPr id="52" name="Oval 19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72" y="746"/>
                            <a:ext cx="1492" cy="384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FF0000"/>
                              </a:gs>
                              <a:gs pos="100000">
                                <a:srgbClr val="FF0000">
                                  <a:gamma/>
                                  <a:shade val="46275"/>
                                  <a:invGamma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3" name="Text Box 19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47" y="756"/>
                            <a:ext cx="1536" cy="18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H, H, E, E (</a:t>
                            </a:r>
                            <a:r>
                              <a:rPr lang="en-US" sz="1100" b="1" dirty="0" err="1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x,ξ,t</a:t>
                            </a: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)</a:t>
                            </a:r>
                          </a:p>
                        </p:txBody>
                      </p:sp>
                      <p:sp>
                        <p:nvSpPr>
                          <p:cNvPr id="54" name="Text Box 199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52" y="625"/>
                            <a:ext cx="192" cy="23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Times New Roman" pitchFamily="-112" charset="0"/>
                              </a:rPr>
                              <a:t>~</a:t>
                            </a:r>
                          </a:p>
                        </p:txBody>
                      </p:sp>
                    </p:grpSp>
                    <p:sp>
                      <p:nvSpPr>
                        <p:cNvPr id="51" name="Line 2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1" y="93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49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56" y="962"/>
                        <a:ext cx="432" cy="14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7" name="Text Box 20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72" y="1380"/>
                      <a:ext cx="191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-112" charset="0"/>
                          <a:ea typeface="Times New Roman" pitchFamily="-112" charset="0"/>
                          <a:cs typeface="Times New Roman" pitchFamily="-112" charset="0"/>
                        </a:rPr>
                        <a:t>~</a:t>
                      </a:r>
                    </a:p>
                  </p:txBody>
                </p:sp>
              </p:grpSp>
            </p:grpSp>
          </p:grpSp>
          <p:grpSp>
            <p:nvGrpSpPr>
              <p:cNvPr id="28" name="Group 205"/>
              <p:cNvGrpSpPr>
                <a:grpSpLocks noChangeAspect="1"/>
              </p:cNvGrpSpPr>
              <p:nvPr/>
            </p:nvGrpSpPr>
            <p:grpSpPr bwMode="auto">
              <a:xfrm rot="2775006">
                <a:off x="1826" y="897"/>
                <a:ext cx="81" cy="345"/>
                <a:chOff x="1324" y="1002"/>
                <a:chExt cx="146" cy="462"/>
              </a:xfrm>
            </p:grpSpPr>
            <p:sp>
              <p:nvSpPr>
                <p:cNvPr id="30" name="Freeform 206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207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208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209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210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211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Freeform 212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" name="Text Box 213"/>
              <p:cNvSpPr txBox="1">
                <a:spLocks noChangeArrowheads="1"/>
              </p:cNvSpPr>
              <p:nvPr/>
            </p:nvSpPr>
            <p:spPr bwMode="auto">
              <a:xfrm>
                <a:off x="1778" y="736"/>
                <a:ext cx="478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50" dirty="0">
                    <a:latin typeface="Symbol" pitchFamily="-112" charset="2"/>
                  </a:rPr>
                  <a:t>g</a:t>
                </a:r>
                <a:r>
                  <a:rPr lang="en-US" sz="1050" b="1" dirty="0" smtClean="0">
                    <a:latin typeface="Symbol" pitchFamily="-112" charset="2"/>
                  </a:rPr>
                  <a:t>, </a:t>
                </a:r>
                <a:r>
                  <a:rPr lang="en-US" sz="1050" b="1" dirty="0" err="1" smtClean="0">
                    <a:latin typeface="Symbol" pitchFamily="-112" charset="2"/>
                  </a:rPr>
                  <a:t>p,</a:t>
                </a:r>
                <a:r>
                  <a:rPr lang="en-US" sz="1050" dirty="0" err="1" smtClean="0">
                    <a:latin typeface="+mj-lt"/>
                  </a:rPr>
                  <a:t>J</a:t>
                </a:r>
                <a:r>
                  <a:rPr lang="en-US" sz="1050" dirty="0" smtClean="0">
                    <a:latin typeface="Symbol" pitchFamily="-112" charset="2"/>
                  </a:rPr>
                  <a:t>/Y</a:t>
                </a:r>
                <a:endParaRPr lang="en-US" sz="1050" b="1" dirty="0">
                  <a:latin typeface="Symbol" pitchFamily="-112" charset="2"/>
                </a:endParaRPr>
              </a:p>
            </p:txBody>
          </p:sp>
        </p:grpSp>
        <p:sp>
          <p:nvSpPr>
            <p:cNvPr id="22" name="Text Box 214"/>
            <p:cNvSpPr txBox="1">
              <a:spLocks noChangeArrowheads="1"/>
            </p:cNvSpPr>
            <p:nvPr/>
          </p:nvSpPr>
          <p:spPr bwMode="auto">
            <a:xfrm>
              <a:off x="158750" y="2874963"/>
              <a:ext cx="330667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>
                  <a:latin typeface="Times New Roman" pitchFamily="-112" charset="0"/>
                </a:rPr>
                <a:t>p</a:t>
              </a:r>
            </a:p>
          </p:txBody>
        </p:sp>
        <p:sp>
          <p:nvSpPr>
            <p:cNvPr id="23" name="Text Box 215"/>
            <p:cNvSpPr txBox="1">
              <a:spLocks noChangeArrowheads="1"/>
            </p:cNvSpPr>
            <p:nvPr/>
          </p:nvSpPr>
          <p:spPr bwMode="auto">
            <a:xfrm>
              <a:off x="3872632" y="2801240"/>
              <a:ext cx="374961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 err="1">
                  <a:latin typeface="Times New Roman" pitchFamily="-112" charset="0"/>
                </a:rPr>
                <a:t>p</a:t>
              </a:r>
              <a:r>
                <a:rPr lang="en-US" sz="1100" b="1" dirty="0">
                  <a:latin typeface="Times New Roman" pitchFamily="-112" charset="0"/>
                </a:rPr>
                <a:t>’</a:t>
              </a:r>
            </a:p>
          </p:txBody>
        </p:sp>
      </p:grpSp>
      <p:sp>
        <p:nvSpPr>
          <p:cNvPr id="62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What we need to measure?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25400" y="736600"/>
            <a:ext cx="6087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Detector requirements coming directly from the physics case! </a:t>
            </a:r>
            <a:endParaRPr lang="en-US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99234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24651" y="2045002"/>
            <a:ext cx="2419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not an issue for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&lt;0.6 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4575" y="1739413"/>
            <a:ext cx="1549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20 </a:t>
            </a:r>
            <a:r>
              <a:rPr lang="en-US" b="1" dirty="0" err="1" smtClean="0">
                <a:solidFill>
                  <a:srgbClr val="FF0000"/>
                </a:solidFill>
              </a:rPr>
              <a:t>x</a:t>
            </a:r>
            <a:r>
              <a:rPr lang="en-US" b="1" dirty="0" smtClean="0">
                <a:solidFill>
                  <a:srgbClr val="FF0000"/>
                </a:solidFill>
              </a:rPr>
              <a:t> 250 GeV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616700" y="82587"/>
            <a:ext cx="244524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97682" y="292319"/>
            <a:ext cx="5167415" cy="369332"/>
            <a:chOff x="597682" y="292319"/>
            <a:chExt cx="5167415" cy="369332"/>
          </a:xfrm>
        </p:grpSpPr>
        <p:sp>
          <p:nvSpPr>
            <p:cNvPr id="10" name="Notched Right Arrow 9"/>
            <p:cNvSpPr/>
            <p:nvPr/>
          </p:nvSpPr>
          <p:spPr>
            <a:xfrm>
              <a:off x="597682" y="426873"/>
              <a:ext cx="4760110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47119" y="292319"/>
              <a:ext cx="4179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637021" y="469561"/>
            <a:ext cx="300082" cy="5662569"/>
            <a:chOff x="5637021" y="426873"/>
            <a:chExt cx="300082" cy="5662569"/>
          </a:xfrm>
        </p:grpSpPr>
        <p:sp>
          <p:nvSpPr>
            <p:cNvPr id="15" name="Notched Right Arrow 14"/>
            <p:cNvSpPr/>
            <p:nvPr/>
          </p:nvSpPr>
          <p:spPr>
            <a:xfrm rot="5400000">
              <a:off x="3081125" y="3016421"/>
              <a:ext cx="5367944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37021" y="572011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solidFill>
                    <a:srgbClr val="0000FF"/>
                  </a:solidFill>
                </a:rPr>
                <a:t>x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3500" y="-76200"/>
            <a:ext cx="6553200" cy="6556318"/>
            <a:chOff x="63500" y="-76200"/>
            <a:chExt cx="6553200" cy="6556318"/>
          </a:xfrm>
        </p:grpSpPr>
        <p:pic>
          <p:nvPicPr>
            <p:cNvPr id="7" name="Picture 6" descr="20x250_gpd_bhfracbinbybin.eps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500" y="-76200"/>
              <a:ext cx="6553200" cy="65532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481477" y="6110786"/>
              <a:ext cx="30008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err="1" smtClean="0"/>
                <a:t>y</a:t>
              </a:r>
              <a:endParaRPr lang="en-US" b="1" dirty="0"/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753731" y="2700061"/>
            <a:ext cx="2419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relevant at lower energies and large y, in some of the x-Q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  <a:r>
              <a:rPr lang="en-US" b="1" dirty="0" smtClean="0">
                <a:solidFill>
                  <a:srgbClr val="000090"/>
                </a:solidFill>
              </a:rPr>
              <a:t> bin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60831" y="3945571"/>
            <a:ext cx="1133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BUT…</a:t>
            </a:r>
            <a:endParaRPr lang="en-US" sz="2400" b="1" i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65436" y="4401689"/>
            <a:ext cx="25087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higher-lower √s kin. overlapping:</a:t>
            </a:r>
          </a:p>
          <a:p>
            <a:r>
              <a:rPr lang="en-US" dirty="0" err="1" smtClean="0"/>
              <a:t>x</a:t>
            </a:r>
            <a:r>
              <a:rPr lang="en-US" dirty="0" smtClean="0"/>
              <a:t>-sec. measurements at a higher √s at low-y can cross-check the BH subtraction made at lower </a:t>
            </a:r>
            <a:r>
              <a:rPr lang="en-US" dirty="0"/>
              <a:t>√s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89236" y="690425"/>
            <a:ext cx="2472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cuts keep BH below 60% of the sample at large y &gt; 0.5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75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5" name="Picture 4" descr="ThetaVsTheta.DVC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850900"/>
            <a:ext cx="6819900" cy="3187431"/>
          </a:xfrm>
          <a:prstGeom prst="rect">
            <a:avLst/>
          </a:prstGeom>
        </p:spPr>
      </p:pic>
      <p:pic>
        <p:nvPicPr>
          <p:cNvPr id="6" name="Picture 32"/>
          <p:cNvPicPr>
            <a:picLocks noChangeAspect="1" noChangeArrowheads="1"/>
          </p:cNvPicPr>
          <p:nvPr/>
        </p:nvPicPr>
        <p:blipFill>
          <a:blip r:embed="rId3"/>
          <a:srcRect l="55154"/>
          <a:stretch>
            <a:fillRect/>
          </a:stretch>
        </p:blipFill>
        <p:spPr bwMode="auto">
          <a:xfrm>
            <a:off x="6796331" y="792490"/>
            <a:ext cx="2337503" cy="130301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8" name="Group 19"/>
          <p:cNvGrpSpPr/>
          <p:nvPr/>
        </p:nvGrpSpPr>
        <p:grpSpPr>
          <a:xfrm>
            <a:off x="6992318" y="2385080"/>
            <a:ext cx="2227882" cy="1226066"/>
            <a:chOff x="4165600" y="18534"/>
            <a:chExt cx="2227882" cy="1226066"/>
          </a:xfrm>
        </p:grpSpPr>
        <p:cxnSp>
          <p:nvCxnSpPr>
            <p:cNvPr id="9" name="Straight Connector 8"/>
            <p:cNvCxnSpPr>
              <a:endCxn id="13" idx="2"/>
            </p:cNvCxnSpPr>
            <p:nvPr/>
          </p:nvCxnSpPr>
          <p:spPr>
            <a:xfrm flipV="1">
              <a:off x="4165600" y="997286"/>
              <a:ext cx="864094" cy="247314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endCxn id="12" idx="2"/>
            </p:cNvCxnSpPr>
            <p:nvPr/>
          </p:nvCxnSpPr>
          <p:spPr>
            <a:xfrm flipV="1">
              <a:off x="4165600" y="785239"/>
              <a:ext cx="715245" cy="459361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 rot="19640959">
              <a:off x="4838700" y="419100"/>
              <a:ext cx="533400" cy="444500"/>
            </a:xfrm>
            <a:prstGeom prst="ellipse">
              <a:avLst/>
            </a:prstGeom>
            <a:solidFill>
              <a:srgbClr val="3366FF">
                <a:alpha val="48000"/>
              </a:srgbClr>
            </a:solidFill>
            <a:scene3d>
              <a:camera prst="orthographicFront">
                <a:rot lat="0" lon="0" rev="0"/>
              </a:camera>
              <a:lightRig rig="threePt" dir="t"/>
            </a:scene3d>
            <a:sp3d>
              <a:bevelT w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20072591">
              <a:off x="5003800" y="660400"/>
              <a:ext cx="5334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48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  <a:sp3d>
              <a:bevelT w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92567" y="18534"/>
              <a:ext cx="3385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rgbClr val="0000FF"/>
                  </a:solidFill>
                  <a:latin typeface="Symbol" charset="2"/>
                  <a:cs typeface="Symbol" charset="2"/>
                </a:rPr>
                <a:t>g</a:t>
              </a:r>
              <a:endParaRPr lang="en-US" sz="2800" b="1" dirty="0">
                <a:solidFill>
                  <a:srgbClr val="0000FF"/>
                </a:solidFill>
                <a:latin typeface="Symbol" charset="2"/>
                <a:cs typeface="Symbol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29025" y="718368"/>
              <a:ext cx="3654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chemeClr val="accent6">
                      <a:lumMod val="75000"/>
                    </a:schemeClr>
                  </a:solidFill>
                </a:rPr>
                <a:t>e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80321" y="361132"/>
              <a:ext cx="347133" cy="533400"/>
            </a:xfrm>
            <a:custGeom>
              <a:avLst/>
              <a:gdLst>
                <a:gd name="connsiteX0" fmla="*/ 0 w 347133"/>
                <a:gd name="connsiteY0" fmla="*/ 0 h 533400"/>
                <a:gd name="connsiteX1" fmla="*/ 304800 w 347133"/>
                <a:gd name="connsiteY1" fmla="*/ 165100 h 533400"/>
                <a:gd name="connsiteX2" fmla="*/ 254000 w 347133"/>
                <a:gd name="connsiteY2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7133" h="533400">
                  <a:moveTo>
                    <a:pt x="0" y="0"/>
                  </a:moveTo>
                  <a:cubicBezTo>
                    <a:pt x="131233" y="38100"/>
                    <a:pt x="262467" y="76200"/>
                    <a:pt x="304800" y="165100"/>
                  </a:cubicBezTo>
                  <a:cubicBezTo>
                    <a:pt x="347133" y="254000"/>
                    <a:pt x="254000" y="533400"/>
                    <a:pt x="254000" y="533400"/>
                  </a:cubicBezTo>
                </a:path>
              </a:pathLst>
            </a:cu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02054" y="203944"/>
              <a:ext cx="5914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err="1" smtClean="0">
                  <a:latin typeface="Symbol" charset="2"/>
                  <a:cs typeface="Symbol" charset="2"/>
                </a:rPr>
                <a:t>Dq</a:t>
              </a:r>
              <a:endParaRPr lang="en-US" sz="2800" dirty="0">
                <a:latin typeface="Symbol" charset="2"/>
                <a:cs typeface="Symbol" charset="2"/>
              </a:endParaRPr>
            </a:p>
          </p:txBody>
        </p:sp>
      </p:grpSp>
      <p:grpSp>
        <p:nvGrpSpPr>
          <p:cNvPr id="10" name="Group 33"/>
          <p:cNvGrpSpPr/>
          <p:nvPr/>
        </p:nvGrpSpPr>
        <p:grpSpPr>
          <a:xfrm>
            <a:off x="6088250" y="1004213"/>
            <a:ext cx="1303151" cy="2147572"/>
            <a:chOff x="6771767" y="1118513"/>
            <a:chExt cx="1520954" cy="2147572"/>
          </a:xfrm>
        </p:grpSpPr>
        <p:sp>
          <p:nvSpPr>
            <p:cNvPr id="21" name="Oval 20"/>
            <p:cNvSpPr/>
            <p:nvPr/>
          </p:nvSpPr>
          <p:spPr>
            <a:xfrm rot="2053483">
              <a:off x="6771767" y="1118513"/>
              <a:ext cx="991456" cy="648142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16200000" flipH="1">
              <a:off x="6873732" y="1847096"/>
              <a:ext cx="1555548" cy="128243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clusters discrimination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9700" y="4000231"/>
            <a:ext cx="4084902" cy="92333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N.B.</a:t>
            </a:r>
            <a:r>
              <a:rPr lang="en-US" b="1" dirty="0" smtClean="0"/>
              <a:t> - </a:t>
            </a:r>
            <a:r>
              <a:rPr lang="en-US" b="1" dirty="0" smtClean="0">
                <a:solidFill>
                  <a:srgbClr val="0000FF"/>
                </a:solidFill>
              </a:rPr>
              <a:t>Need for a </a:t>
            </a:r>
            <a:r>
              <a:rPr lang="en-US" b="1" dirty="0" err="1" smtClean="0">
                <a:solidFill>
                  <a:srgbClr val="0000FF"/>
                </a:solidFill>
              </a:rPr>
              <a:t>emCAL</a:t>
            </a:r>
            <a:r>
              <a:rPr lang="en-US" b="1" dirty="0" smtClean="0">
                <a:solidFill>
                  <a:srgbClr val="0000FF"/>
                </a:solidFill>
              </a:rPr>
              <a:t> with a very fine granularity</a:t>
            </a:r>
            <a:r>
              <a:rPr lang="en-US" b="1" dirty="0" smtClean="0"/>
              <a:t>, to distinguish clusters down to </a:t>
            </a:r>
            <a:r>
              <a:rPr lang="en-US" b="1" dirty="0" err="1" smtClean="0">
                <a:latin typeface="Symbol" charset="2"/>
                <a:cs typeface="Symbol" charset="2"/>
              </a:rPr>
              <a:t>Dq</a:t>
            </a:r>
            <a:r>
              <a:rPr lang="en-US" b="1" dirty="0" smtClean="0"/>
              <a:t>=1 deg </a:t>
            </a:r>
            <a:endParaRPr lang="en-US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39700" y="5168900"/>
            <a:ext cx="4084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This is also important for </a:t>
            </a:r>
            <a:r>
              <a:rPr lang="en-US" dirty="0" err="1" smtClean="0">
                <a:latin typeface="Symbol" charset="2"/>
                <a:cs typeface="Symbol" charset="2"/>
              </a:rPr>
              <a:t>Df</a:t>
            </a:r>
            <a:r>
              <a:rPr lang="en-US" dirty="0" smtClean="0"/>
              <a:t> calculation in asymmetries measurement an for BH rejection in the </a:t>
            </a:r>
            <a:r>
              <a:rPr lang="en-US" dirty="0" err="1" smtClean="0"/>
              <a:t>xsec</a:t>
            </a:r>
            <a:r>
              <a:rPr lang="en-US" dirty="0" smtClean="0"/>
              <a:t> measurement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984516" y="4279631"/>
            <a:ext cx="3530600" cy="646331"/>
          </a:xfrm>
          <a:prstGeom prst="rect">
            <a:avLst/>
          </a:prstGeom>
          <a:noFill/>
          <a:ln w="254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N.B.</a:t>
            </a:r>
            <a:r>
              <a:rPr lang="en-US" b="1" dirty="0" smtClean="0"/>
              <a:t> – when electron lies at a very small angle its track can be missing</a:t>
            </a:r>
            <a:endParaRPr lang="en-US" b="1" dirty="0"/>
          </a:p>
        </p:txBody>
      </p:sp>
      <p:cxnSp>
        <p:nvCxnSpPr>
          <p:cNvPr id="39" name="Straight Arrow Connector 38"/>
          <p:cNvCxnSpPr>
            <a:endCxn id="41" idx="0"/>
          </p:cNvCxnSpPr>
          <p:nvPr/>
        </p:nvCxnSpPr>
        <p:spPr>
          <a:xfrm rot="5400000">
            <a:off x="6548497" y="5056481"/>
            <a:ext cx="395338" cy="7300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429204" y="5257800"/>
            <a:ext cx="462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A pre-shower calorimeter needed </a:t>
            </a:r>
            <a:r>
              <a:rPr lang="en-US" dirty="0" smtClean="0"/>
              <a:t>to control background from </a:t>
            </a:r>
            <a:r>
              <a:rPr lang="en-US" dirty="0" smtClean="0">
                <a:latin typeface="Symbol" charset="2"/>
                <a:cs typeface="Symbol" charset="2"/>
              </a:rPr>
              <a:t>p</a:t>
            </a:r>
            <a:r>
              <a:rPr lang="en-US" baseline="30000" dirty="0" smtClean="0">
                <a:latin typeface="Symbol" charset="2"/>
                <a:cs typeface="Symbol" charset="2"/>
              </a:rPr>
              <a:t>0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gg</a:t>
            </a:r>
            <a:endParaRPr lang="en-US" dirty="0">
              <a:latin typeface="Symbol" charset="2"/>
              <a:cs typeface="Symbol" charset="2"/>
            </a:endParaRPr>
          </a:p>
        </p:txBody>
      </p:sp>
      <p:cxnSp>
        <p:nvCxnSpPr>
          <p:cNvPr id="42" name="Straight Arrow Connector 41"/>
          <p:cNvCxnSpPr>
            <a:endCxn id="33" idx="0"/>
          </p:cNvCxnSpPr>
          <p:nvPr/>
        </p:nvCxnSpPr>
        <p:spPr>
          <a:xfrm rot="5400000">
            <a:off x="2021382" y="5008130"/>
            <a:ext cx="321539" cy="1588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70246" y="627390"/>
            <a:ext cx="3334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Very important: </a:t>
            </a:r>
            <a:r>
              <a:rPr lang="en-US" b="1" dirty="0" smtClean="0"/>
              <a:t>hermetic tracker</a:t>
            </a:r>
            <a:endParaRPr lang="en-US" b="1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718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7" grpId="0" animBg="1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ierung 50"/>
          <p:cNvGrpSpPr/>
          <p:nvPr/>
        </p:nvGrpSpPr>
        <p:grpSpPr>
          <a:xfrm>
            <a:off x="148168" y="4273263"/>
            <a:ext cx="8868832" cy="2083087"/>
            <a:chOff x="148168" y="4696598"/>
            <a:chExt cx="8868832" cy="2322811"/>
          </a:xfrm>
        </p:grpSpPr>
        <p:grpSp>
          <p:nvGrpSpPr>
            <p:cNvPr id="19" name="Gruppierung 48"/>
            <p:cNvGrpSpPr/>
            <p:nvPr/>
          </p:nvGrpSpPr>
          <p:grpSpPr>
            <a:xfrm>
              <a:off x="148168" y="4696598"/>
              <a:ext cx="8868832" cy="2056543"/>
              <a:chOff x="148168" y="4696598"/>
              <a:chExt cx="8868832" cy="2056543"/>
            </a:xfrm>
          </p:grpSpPr>
          <p:sp>
            <p:nvSpPr>
              <p:cNvPr id="12" name="Abgerundetes Rechteck 11"/>
              <p:cNvSpPr/>
              <p:nvPr/>
            </p:nvSpPr>
            <p:spPr>
              <a:xfrm>
                <a:off x="148168" y="4696598"/>
                <a:ext cx="8868832" cy="2056543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0" name="Gruppierung 7"/>
              <p:cNvGrpSpPr/>
              <p:nvPr/>
            </p:nvGrpSpPr>
            <p:grpSpPr>
              <a:xfrm>
                <a:off x="1984741" y="5209405"/>
                <a:ext cx="1347503" cy="559512"/>
                <a:chOff x="-660038" y="1953399"/>
                <a:chExt cx="1654236" cy="744554"/>
              </a:xfrm>
            </p:grpSpPr>
            <p:pic>
              <p:nvPicPr>
                <p:cNvPr id="38" name="Bild 3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-660038" y="1953399"/>
                  <a:ext cx="514527" cy="698500"/>
                </a:xfrm>
                <a:prstGeom prst="rect">
                  <a:avLst/>
                </a:prstGeom>
              </p:spPr>
            </p:pic>
            <p:sp>
              <p:nvSpPr>
                <p:cNvPr id="39" name="Textfeld 38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40" name="Textfeld 39"/>
              <p:cNvSpPr txBox="1"/>
              <p:nvPr/>
            </p:nvSpPr>
            <p:spPr>
              <a:xfrm>
                <a:off x="2428288" y="5979767"/>
                <a:ext cx="6151343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/>
                  <a:t>Does this saturation produce matter of universal properties in </a:t>
                </a:r>
                <a:endParaRPr lang="en-US" sz="1600" b="0" dirty="0" smtClean="0"/>
              </a:p>
              <a:p>
                <a:r>
                  <a:rPr lang="en-US" sz="1600" b="0" dirty="0" smtClean="0"/>
                  <a:t>the</a:t>
                </a:r>
                <a:r>
                  <a:rPr lang="en-US" sz="1600" b="0" dirty="0"/>
                  <a:t> </a:t>
                </a:r>
                <a:r>
                  <a:rPr lang="en-US" sz="1600" b="0" dirty="0" smtClean="0"/>
                  <a:t>nucleon </a:t>
                </a:r>
                <a:r>
                  <a:rPr lang="en-US" sz="1600" b="0" dirty="0"/>
                  <a:t>and all nuclei viewed at nearly the speed of light?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  <p:grpSp>
            <p:nvGrpSpPr>
              <p:cNvPr id="28" name="Gruppierung 7"/>
              <p:cNvGrpSpPr/>
              <p:nvPr/>
            </p:nvGrpSpPr>
            <p:grpSpPr>
              <a:xfrm>
                <a:off x="1963575" y="6042044"/>
                <a:ext cx="1368669" cy="524904"/>
                <a:chOff x="-686022" y="2178727"/>
                <a:chExt cx="1680220" cy="698500"/>
              </a:xfrm>
            </p:grpSpPr>
            <p:pic>
              <p:nvPicPr>
                <p:cNvPr id="45" name="Bild 44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-686022" y="2178727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46" name="Textfeld 45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35" name="Textfeld 34"/>
              <p:cNvSpPr txBox="1"/>
              <p:nvPr/>
            </p:nvSpPr>
            <p:spPr>
              <a:xfrm>
                <a:off x="542020" y="4745403"/>
                <a:ext cx="695221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Where </a:t>
                </a:r>
                <a:r>
                  <a:rPr lang="en-US" sz="2000" dirty="0"/>
                  <a:t>does the saturation of gluon densities set in?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48" name="Textfeld 47"/>
              <p:cNvSpPr txBox="1"/>
              <p:nvPr/>
            </p:nvSpPr>
            <p:spPr>
              <a:xfrm>
                <a:off x="2504506" y="5147679"/>
                <a:ext cx="651249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dirty="0"/>
                  <a:t>Is there a simple boundary that separates the region from the </a:t>
                </a:r>
                <a:r>
                  <a:rPr lang="en-US" sz="1600" b="0" dirty="0" smtClean="0"/>
                  <a:t>more dilute </a:t>
                </a:r>
                <a:r>
                  <a:rPr lang="en-US" sz="1600" b="0" dirty="0"/>
                  <a:t>quark gluon matter? If so how do the distributions </a:t>
                </a:r>
                <a:endParaRPr lang="en-US" sz="1600" b="0" dirty="0" smtClean="0"/>
              </a:p>
              <a:p>
                <a:r>
                  <a:rPr lang="en-US" sz="1600" b="0" dirty="0" smtClean="0"/>
                  <a:t>of </a:t>
                </a:r>
                <a:r>
                  <a:rPr lang="en-US" sz="1600" b="0" dirty="0"/>
                  <a:t>quarks </a:t>
                </a:r>
                <a:r>
                  <a:rPr lang="en-US" sz="1600" b="0" dirty="0" smtClean="0"/>
                  <a:t>and gluons </a:t>
                </a:r>
                <a:r>
                  <a:rPr lang="en-US" sz="1600" b="0" dirty="0"/>
                  <a:t>change as one crosses the boundary?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</p:grpSp>
        <p:pic>
          <p:nvPicPr>
            <p:cNvPr id="43" name="Bild 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887" y="4835437"/>
              <a:ext cx="1687615" cy="2183972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/>
        </p:nvGrpSpPr>
        <p:grpSpPr>
          <a:xfrm>
            <a:off x="108978" y="2567284"/>
            <a:ext cx="8897439" cy="2049167"/>
            <a:chOff x="138622" y="2681584"/>
            <a:chExt cx="8867795" cy="2194758"/>
          </a:xfrm>
        </p:grpSpPr>
        <p:grpSp>
          <p:nvGrpSpPr>
            <p:cNvPr id="51" name="Group 50"/>
            <p:cNvGrpSpPr/>
            <p:nvPr/>
          </p:nvGrpSpPr>
          <p:grpSpPr>
            <a:xfrm>
              <a:off x="138622" y="2681584"/>
              <a:ext cx="8867795" cy="2194758"/>
              <a:chOff x="176722" y="772349"/>
              <a:chExt cx="8867795" cy="2194758"/>
            </a:xfrm>
          </p:grpSpPr>
          <p:sp>
            <p:nvSpPr>
              <p:cNvPr id="52" name="Abgerundetes Rechteck 10"/>
              <p:cNvSpPr/>
              <p:nvPr/>
            </p:nvSpPr>
            <p:spPr>
              <a:xfrm>
                <a:off x="202218" y="773116"/>
                <a:ext cx="8842299" cy="1749957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tx1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54" name="Textfeld 13"/>
              <p:cNvSpPr txBox="1"/>
              <p:nvPr/>
            </p:nvSpPr>
            <p:spPr>
              <a:xfrm>
                <a:off x="520802" y="772349"/>
                <a:ext cx="740218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How does the nuclear environment affect the distribution</a:t>
                </a:r>
              </a:p>
              <a:p>
                <a:r>
                  <a:rPr lang="en-US" sz="2000" dirty="0"/>
                  <a:t>of quarks and gluons and their interaction in nuclei?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grpSp>
            <p:nvGrpSpPr>
              <p:cNvPr id="55" name="Gruppierung 7"/>
              <p:cNvGrpSpPr/>
              <p:nvPr/>
            </p:nvGrpSpPr>
            <p:grpSpPr>
              <a:xfrm>
                <a:off x="176722" y="1481375"/>
                <a:ext cx="871268" cy="580678"/>
                <a:chOff x="-75398" y="1925233"/>
                <a:chExt cx="1069596" cy="772720"/>
              </a:xfrm>
            </p:grpSpPr>
            <p:pic>
              <p:nvPicPr>
                <p:cNvPr id="62" name="Bild 15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-75398" y="1925233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63" name="Textfeld 16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57" name="Gruppierung 7"/>
              <p:cNvGrpSpPr/>
              <p:nvPr/>
            </p:nvGrpSpPr>
            <p:grpSpPr>
              <a:xfrm>
                <a:off x="176722" y="1867862"/>
                <a:ext cx="871268" cy="1099245"/>
                <a:chOff x="-75398" y="1235166"/>
                <a:chExt cx="1069596" cy="1462787"/>
              </a:xfrm>
            </p:grpSpPr>
            <p:pic>
              <p:nvPicPr>
                <p:cNvPr id="60" name="Bild 20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-75398" y="1235166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61" name="Textfeld 21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58" name="Textfeld 22"/>
              <p:cNvSpPr txBox="1"/>
              <p:nvPr/>
            </p:nvSpPr>
            <p:spPr>
              <a:xfrm>
                <a:off x="599919" y="1780148"/>
                <a:ext cx="7151517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/>
                  <a:t>How does matter respond to fast moving color charge passing </a:t>
                </a:r>
                <a:r>
                  <a:rPr lang="en-US" sz="1600" b="0" dirty="0" smtClean="0"/>
                  <a:t>through it</a:t>
                </a:r>
                <a:r>
                  <a:rPr lang="en-US" sz="1600" b="0" dirty="0"/>
                  <a:t>? </a:t>
                </a:r>
                <a:endParaRPr lang="en-US" sz="1600" b="0" dirty="0" smtClean="0"/>
              </a:p>
              <a:p>
                <a:r>
                  <a:rPr lang="en-US" sz="1600" b="0" dirty="0" smtClean="0"/>
                  <a:t>Is </a:t>
                </a:r>
                <a:r>
                  <a:rPr lang="en-US" sz="1600" b="0" dirty="0"/>
                  <a:t>this response different for light and heavy quarks?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  <p:sp>
            <p:nvSpPr>
              <p:cNvPr id="56" name="Textfeld 17"/>
              <p:cNvSpPr txBox="1"/>
              <p:nvPr/>
            </p:nvSpPr>
            <p:spPr>
              <a:xfrm>
                <a:off x="599919" y="1437910"/>
                <a:ext cx="84340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dirty="0"/>
                  <a:t>How does the transverse spatial distribution of gluons compare to </a:t>
                </a:r>
                <a:r>
                  <a:rPr lang="en-US" sz="1600" b="0" dirty="0" smtClean="0"/>
                  <a:t>that in the nucleon</a:t>
                </a:r>
                <a:r>
                  <a:rPr lang="en-US" sz="1600" b="0" dirty="0"/>
                  <a:t>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64" name="Group 2"/>
            <p:cNvGrpSpPr>
              <a:grpSpLocks/>
            </p:cNvGrpSpPr>
            <p:nvPr/>
          </p:nvGrpSpPr>
          <p:grpSpPr bwMode="auto">
            <a:xfrm>
              <a:off x="7233802" y="3602025"/>
              <a:ext cx="1772613" cy="1128726"/>
              <a:chOff x="-57" y="125"/>
              <a:chExt cx="3628" cy="2065"/>
            </a:xfrm>
          </p:grpSpPr>
          <p:grpSp>
            <p:nvGrpSpPr>
              <p:cNvPr id="65" name="Group 3"/>
              <p:cNvGrpSpPr>
                <a:grpSpLocks/>
              </p:cNvGrpSpPr>
              <p:nvPr/>
            </p:nvGrpSpPr>
            <p:grpSpPr bwMode="auto">
              <a:xfrm>
                <a:off x="879" y="130"/>
                <a:ext cx="2058" cy="2060"/>
                <a:chOff x="0" y="0"/>
                <a:chExt cx="2058" cy="2060"/>
              </a:xfrm>
            </p:grpSpPr>
            <p:sp>
              <p:nvSpPr>
                <p:cNvPr id="101" name="Oval 4"/>
                <p:cNvSpPr>
                  <a:spLocks/>
                </p:cNvSpPr>
                <p:nvPr/>
              </p:nvSpPr>
              <p:spPr bwMode="auto">
                <a:xfrm>
                  <a:off x="395" y="107"/>
                  <a:ext cx="625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2" name="Oval 5"/>
                <p:cNvSpPr>
                  <a:spLocks/>
                </p:cNvSpPr>
                <p:nvPr/>
              </p:nvSpPr>
              <p:spPr bwMode="auto">
                <a:xfrm>
                  <a:off x="588" y="396"/>
                  <a:ext cx="630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3" name="Oval 6"/>
                <p:cNvSpPr>
                  <a:spLocks/>
                </p:cNvSpPr>
                <p:nvPr/>
              </p:nvSpPr>
              <p:spPr bwMode="auto">
                <a:xfrm>
                  <a:off x="114" y="399"/>
                  <a:ext cx="627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4" name="Oval 7"/>
                <p:cNvSpPr>
                  <a:spLocks/>
                </p:cNvSpPr>
                <p:nvPr/>
              </p:nvSpPr>
              <p:spPr bwMode="auto">
                <a:xfrm>
                  <a:off x="1286" y="892"/>
                  <a:ext cx="628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5" name="Oval 8"/>
                <p:cNvSpPr>
                  <a:spLocks/>
                </p:cNvSpPr>
                <p:nvPr/>
              </p:nvSpPr>
              <p:spPr bwMode="auto">
                <a:xfrm>
                  <a:off x="842" y="1436"/>
                  <a:ext cx="628" cy="62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6" name="Oval 9"/>
                <p:cNvSpPr>
                  <a:spLocks/>
                </p:cNvSpPr>
                <p:nvPr/>
              </p:nvSpPr>
              <p:spPr bwMode="auto">
                <a:xfrm>
                  <a:off x="1119" y="128"/>
                  <a:ext cx="626" cy="62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7" name="Oval 10"/>
                <p:cNvSpPr>
                  <a:spLocks/>
                </p:cNvSpPr>
                <p:nvPr/>
              </p:nvSpPr>
              <p:spPr bwMode="auto">
                <a:xfrm>
                  <a:off x="752" y="0"/>
                  <a:ext cx="632" cy="62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8" name="Oval 11"/>
                <p:cNvSpPr>
                  <a:spLocks/>
                </p:cNvSpPr>
                <p:nvPr/>
              </p:nvSpPr>
              <p:spPr bwMode="auto">
                <a:xfrm>
                  <a:off x="1430" y="490"/>
                  <a:ext cx="628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9" name="Oval 12"/>
                <p:cNvSpPr>
                  <a:spLocks/>
                </p:cNvSpPr>
                <p:nvPr/>
              </p:nvSpPr>
              <p:spPr bwMode="auto">
                <a:xfrm>
                  <a:off x="424" y="791"/>
                  <a:ext cx="632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0" name="Oval 13"/>
                <p:cNvSpPr>
                  <a:spLocks/>
                </p:cNvSpPr>
                <p:nvPr/>
              </p:nvSpPr>
              <p:spPr bwMode="auto">
                <a:xfrm>
                  <a:off x="0" y="891"/>
                  <a:ext cx="628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1" name="Oval 14"/>
                <p:cNvSpPr>
                  <a:spLocks/>
                </p:cNvSpPr>
                <p:nvPr/>
              </p:nvSpPr>
              <p:spPr bwMode="auto">
                <a:xfrm>
                  <a:off x="351" y="1326"/>
                  <a:ext cx="628" cy="62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2" name="Oval 15"/>
                <p:cNvSpPr>
                  <a:spLocks/>
                </p:cNvSpPr>
                <p:nvPr/>
              </p:nvSpPr>
              <p:spPr bwMode="auto">
                <a:xfrm>
                  <a:off x="842" y="1128"/>
                  <a:ext cx="628" cy="62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3" name="Oval 16"/>
                <p:cNvSpPr>
                  <a:spLocks/>
                </p:cNvSpPr>
                <p:nvPr/>
              </p:nvSpPr>
              <p:spPr bwMode="auto">
                <a:xfrm>
                  <a:off x="917" y="672"/>
                  <a:ext cx="632" cy="62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4" name="Oval 17"/>
                <p:cNvSpPr>
                  <a:spLocks/>
                </p:cNvSpPr>
                <p:nvPr/>
              </p:nvSpPr>
              <p:spPr bwMode="auto">
                <a:xfrm>
                  <a:off x="1245" y="1229"/>
                  <a:ext cx="631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66" name="Group 18"/>
              <p:cNvGrpSpPr>
                <a:grpSpLocks/>
              </p:cNvGrpSpPr>
              <p:nvPr/>
            </p:nvGrpSpPr>
            <p:grpSpPr bwMode="auto">
              <a:xfrm>
                <a:off x="1272" y="165"/>
                <a:ext cx="1568" cy="1879"/>
                <a:chOff x="0" y="0"/>
                <a:chExt cx="1568" cy="1878"/>
              </a:xfrm>
            </p:grpSpPr>
            <p:sp>
              <p:nvSpPr>
                <p:cNvPr id="79" name="Freeform 19"/>
                <p:cNvSpPr>
                  <a:spLocks/>
                </p:cNvSpPr>
                <p:nvPr/>
              </p:nvSpPr>
              <p:spPr bwMode="auto">
                <a:xfrm rot="-660000">
                  <a:off x="437" y="499"/>
                  <a:ext cx="527" cy="369"/>
                </a:xfrm>
                <a:custGeom>
                  <a:avLst/>
                  <a:gdLst>
                    <a:gd name="T0" fmla="*/ 0 w 19443"/>
                    <a:gd name="T1" fmla="*/ 369 h 21600"/>
                    <a:gd name="T2" fmla="*/ 172 w 19443"/>
                    <a:gd name="T3" fmla="*/ 265 h 21600"/>
                    <a:gd name="T4" fmla="*/ 143 w 19443"/>
                    <a:gd name="T5" fmla="*/ 333 h 21600"/>
                    <a:gd name="T6" fmla="*/ 78 w 19443"/>
                    <a:gd name="T7" fmla="*/ 330 h 21600"/>
                    <a:gd name="T8" fmla="*/ 168 w 19443"/>
                    <a:gd name="T9" fmla="*/ 212 h 21600"/>
                    <a:gd name="T10" fmla="*/ 323 w 19443"/>
                    <a:gd name="T11" fmla="*/ 174 h 21600"/>
                    <a:gd name="T12" fmla="*/ 297 w 19443"/>
                    <a:gd name="T13" fmla="*/ 231 h 21600"/>
                    <a:gd name="T14" fmla="*/ 234 w 19443"/>
                    <a:gd name="T15" fmla="*/ 210 h 21600"/>
                    <a:gd name="T16" fmla="*/ 326 w 19443"/>
                    <a:gd name="T17" fmla="*/ 117 h 21600"/>
                    <a:gd name="T18" fmla="*/ 484 w 19443"/>
                    <a:gd name="T19" fmla="*/ 77 h 21600"/>
                    <a:gd name="T20" fmla="*/ 448 w 19443"/>
                    <a:gd name="T21" fmla="*/ 139 h 21600"/>
                    <a:gd name="T22" fmla="*/ 390 w 19443"/>
                    <a:gd name="T23" fmla="*/ 124 h 21600"/>
                    <a:gd name="T24" fmla="*/ 527 w 19443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443" h="21600">
                      <a:moveTo>
                        <a:pt x="0" y="21600"/>
                      </a:moveTo>
                      <a:cubicBezTo>
                        <a:pt x="1868" y="16383"/>
                        <a:pt x="5097" y="14699"/>
                        <a:pt x="6343" y="15504"/>
                      </a:cubicBezTo>
                      <a:cubicBezTo>
                        <a:pt x="7588" y="16328"/>
                        <a:pt x="5259" y="19513"/>
                        <a:pt x="5259" y="19513"/>
                      </a:cubicBezTo>
                      <a:cubicBezTo>
                        <a:pt x="5259" y="19513"/>
                        <a:pt x="3171" y="20904"/>
                        <a:pt x="2883" y="19312"/>
                      </a:cubicBezTo>
                      <a:cubicBezTo>
                        <a:pt x="2606" y="17719"/>
                        <a:pt x="6193" y="12393"/>
                        <a:pt x="6193" y="12393"/>
                      </a:cubicBezTo>
                      <a:cubicBezTo>
                        <a:pt x="6193" y="12393"/>
                        <a:pt x="12120" y="8164"/>
                        <a:pt x="11924" y="10159"/>
                      </a:cubicBezTo>
                      <a:cubicBezTo>
                        <a:pt x="11717" y="12173"/>
                        <a:pt x="12686" y="11862"/>
                        <a:pt x="10967" y="13546"/>
                      </a:cubicBezTo>
                      <a:cubicBezTo>
                        <a:pt x="9249" y="15230"/>
                        <a:pt x="8649" y="12301"/>
                        <a:pt x="8649" y="12301"/>
                      </a:cubicBezTo>
                      <a:cubicBezTo>
                        <a:pt x="8649" y="12301"/>
                        <a:pt x="10045" y="8182"/>
                        <a:pt x="12040" y="6846"/>
                      </a:cubicBezTo>
                      <a:cubicBezTo>
                        <a:pt x="14023" y="5528"/>
                        <a:pt x="14150" y="5107"/>
                        <a:pt x="17875" y="4503"/>
                      </a:cubicBezTo>
                      <a:cubicBezTo>
                        <a:pt x="21600" y="3899"/>
                        <a:pt x="16514" y="8164"/>
                        <a:pt x="16514" y="8164"/>
                      </a:cubicBezTo>
                      <a:cubicBezTo>
                        <a:pt x="16514" y="8164"/>
                        <a:pt x="14634" y="9592"/>
                        <a:pt x="14392" y="7231"/>
                      </a:cubicBezTo>
                      <a:cubicBezTo>
                        <a:pt x="14150" y="4869"/>
                        <a:pt x="19328" y="732"/>
                        <a:pt x="19443" y="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0" name="Freeform 20"/>
                <p:cNvSpPr>
                  <a:spLocks/>
                </p:cNvSpPr>
                <p:nvPr/>
              </p:nvSpPr>
              <p:spPr bwMode="auto">
                <a:xfrm>
                  <a:off x="947" y="869"/>
                  <a:ext cx="621" cy="298"/>
                </a:xfrm>
                <a:custGeom>
                  <a:avLst/>
                  <a:gdLst>
                    <a:gd name="T0" fmla="*/ 0 w 19898"/>
                    <a:gd name="T1" fmla="*/ 0 h 21600"/>
                    <a:gd name="T2" fmla="*/ 200 w 19898"/>
                    <a:gd name="T3" fmla="*/ 79 h 21600"/>
                    <a:gd name="T4" fmla="*/ 157 w 19898"/>
                    <a:gd name="T5" fmla="*/ 12 h 21600"/>
                    <a:gd name="T6" fmla="*/ 92 w 19898"/>
                    <a:gd name="T7" fmla="*/ 33 h 21600"/>
                    <a:gd name="T8" fmla="*/ 204 w 19898"/>
                    <a:gd name="T9" fmla="*/ 136 h 21600"/>
                    <a:gd name="T10" fmla="*/ 375 w 19898"/>
                    <a:gd name="T11" fmla="*/ 150 h 21600"/>
                    <a:gd name="T12" fmla="*/ 338 w 19898"/>
                    <a:gd name="T13" fmla="*/ 94 h 21600"/>
                    <a:gd name="T14" fmla="*/ 275 w 19898"/>
                    <a:gd name="T15" fmla="*/ 126 h 21600"/>
                    <a:gd name="T16" fmla="*/ 388 w 19898"/>
                    <a:gd name="T17" fmla="*/ 208 h 21600"/>
                    <a:gd name="T18" fmla="*/ 564 w 19898"/>
                    <a:gd name="T19" fmla="*/ 228 h 21600"/>
                    <a:gd name="T20" fmla="*/ 514 w 19898"/>
                    <a:gd name="T21" fmla="*/ 164 h 21600"/>
                    <a:gd name="T22" fmla="*/ 455 w 19898"/>
                    <a:gd name="T23" fmla="*/ 191 h 21600"/>
                    <a:gd name="T24" fmla="*/ 621 w 19898"/>
                    <a:gd name="T25" fmla="*/ 298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898" h="21600">
                      <a:moveTo>
                        <a:pt x="0" y="0"/>
                      </a:moveTo>
                      <a:cubicBezTo>
                        <a:pt x="2302" y="6426"/>
                        <a:pt x="5335" y="7238"/>
                        <a:pt x="6396" y="5727"/>
                      </a:cubicBezTo>
                      <a:cubicBezTo>
                        <a:pt x="7457" y="4216"/>
                        <a:pt x="5025" y="857"/>
                        <a:pt x="5025" y="857"/>
                      </a:cubicBezTo>
                      <a:cubicBezTo>
                        <a:pt x="5025" y="857"/>
                        <a:pt x="3003" y="0"/>
                        <a:pt x="2953" y="2367"/>
                      </a:cubicBezTo>
                      <a:cubicBezTo>
                        <a:pt x="2903" y="4735"/>
                        <a:pt x="6546" y="9830"/>
                        <a:pt x="6546" y="9830"/>
                      </a:cubicBezTo>
                      <a:cubicBezTo>
                        <a:pt x="6546" y="9830"/>
                        <a:pt x="12422" y="13393"/>
                        <a:pt x="12031" y="10845"/>
                      </a:cubicBezTo>
                      <a:cubicBezTo>
                        <a:pt x="11641" y="8297"/>
                        <a:pt x="12572" y="8387"/>
                        <a:pt x="10830" y="6832"/>
                      </a:cubicBezTo>
                      <a:cubicBezTo>
                        <a:pt x="9088" y="5276"/>
                        <a:pt x="8818" y="9154"/>
                        <a:pt x="8818" y="9154"/>
                      </a:cubicBezTo>
                      <a:cubicBezTo>
                        <a:pt x="8818" y="9154"/>
                        <a:pt x="10490" y="14069"/>
                        <a:pt x="12442" y="15106"/>
                      </a:cubicBezTo>
                      <a:cubicBezTo>
                        <a:pt x="14393" y="16144"/>
                        <a:pt x="14573" y="17046"/>
                        <a:pt x="18087" y="16549"/>
                      </a:cubicBezTo>
                      <a:cubicBezTo>
                        <a:pt x="21600" y="16053"/>
                        <a:pt x="16465" y="11905"/>
                        <a:pt x="16465" y="11905"/>
                      </a:cubicBezTo>
                      <a:cubicBezTo>
                        <a:pt x="16465" y="11905"/>
                        <a:pt x="14573" y="10665"/>
                        <a:pt x="14573" y="13866"/>
                      </a:cubicBezTo>
                      <a:cubicBezTo>
                        <a:pt x="14573" y="17068"/>
                        <a:pt x="19778" y="20969"/>
                        <a:pt x="19898" y="2160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1" name="Freeform 21"/>
                <p:cNvSpPr>
                  <a:spLocks/>
                </p:cNvSpPr>
                <p:nvPr/>
              </p:nvSpPr>
              <p:spPr bwMode="auto">
                <a:xfrm>
                  <a:off x="0" y="760"/>
                  <a:ext cx="1156" cy="240"/>
                </a:xfrm>
                <a:custGeom>
                  <a:avLst/>
                  <a:gdLst>
                    <a:gd name="T0" fmla="*/ 0 w 21600"/>
                    <a:gd name="T1" fmla="*/ 240 h 21600"/>
                    <a:gd name="T2" fmla="*/ 282 w 21600"/>
                    <a:gd name="T3" fmla="*/ 240 h 21600"/>
                    <a:gd name="T4" fmla="*/ 488 w 21600"/>
                    <a:gd name="T5" fmla="*/ 144 h 21600"/>
                    <a:gd name="T6" fmla="*/ 688 w 21600"/>
                    <a:gd name="T7" fmla="*/ 165 h 21600"/>
                    <a:gd name="T8" fmla="*/ 929 w 21600"/>
                    <a:gd name="T9" fmla="*/ 123 h 21600"/>
                    <a:gd name="T10" fmla="*/ 1156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5272" y="21600"/>
                      </a:lnTo>
                      <a:lnTo>
                        <a:pt x="9126" y="12971"/>
                      </a:lnTo>
                      <a:lnTo>
                        <a:pt x="12853" y="14820"/>
                      </a:lnTo>
                      <a:lnTo>
                        <a:pt x="17355" y="11094"/>
                      </a:lnTo>
                      <a:lnTo>
                        <a:pt x="21600" y="0"/>
                      </a:lnTo>
                    </a:path>
                  </a:pathLst>
                </a:custGeom>
                <a:noFill/>
                <a:ln w="36720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grpSp>
              <p:nvGrpSpPr>
                <p:cNvPr id="82" name="Group 22"/>
                <p:cNvGrpSpPr>
                  <a:grpSpLocks/>
                </p:cNvGrpSpPr>
                <p:nvPr/>
              </p:nvGrpSpPr>
              <p:grpSpPr bwMode="auto">
                <a:xfrm>
                  <a:off x="78" y="994"/>
                  <a:ext cx="443" cy="852"/>
                  <a:chOff x="0" y="0"/>
                  <a:chExt cx="443" cy="852"/>
                </a:xfrm>
              </p:grpSpPr>
              <p:sp>
                <p:nvSpPr>
                  <p:cNvPr id="99" name="Freeform 23"/>
                  <p:cNvSpPr>
                    <a:spLocks/>
                  </p:cNvSpPr>
                  <p:nvPr/>
                </p:nvSpPr>
                <p:spPr bwMode="auto">
                  <a:xfrm>
                    <a:off x="149" y="0"/>
                    <a:ext cx="145" cy="560"/>
                  </a:xfrm>
                  <a:custGeom>
                    <a:avLst/>
                    <a:gdLst>
                      <a:gd name="T0" fmla="*/ 41 w 16954"/>
                      <a:gd name="T1" fmla="*/ 0 h 21225"/>
                      <a:gd name="T2" fmla="*/ 64 w 16954"/>
                      <a:gd name="T3" fmla="*/ 175 h 21225"/>
                      <a:gd name="T4" fmla="*/ 116 w 16954"/>
                      <a:gd name="T5" fmla="*/ 117 h 21225"/>
                      <a:gd name="T6" fmla="*/ 56 w 16954"/>
                      <a:gd name="T7" fmla="*/ 79 h 21225"/>
                      <a:gd name="T8" fmla="*/ 0 w 16954"/>
                      <a:gd name="T9" fmla="*/ 199 h 21225"/>
                      <a:gd name="T10" fmla="*/ 79 w 16954"/>
                      <a:gd name="T11" fmla="*/ 328 h 21225"/>
                      <a:gd name="T12" fmla="*/ 122 w 16954"/>
                      <a:gd name="T13" fmla="*/ 280 h 21225"/>
                      <a:gd name="T14" fmla="*/ 50 w 16954"/>
                      <a:gd name="T15" fmla="*/ 247 h 21225"/>
                      <a:gd name="T16" fmla="*/ 20 w 16954"/>
                      <a:gd name="T17" fmla="*/ 358 h 21225"/>
                      <a:gd name="T18" fmla="*/ 95 w 16954"/>
                      <a:gd name="T19" fmla="*/ 493 h 21225"/>
                      <a:gd name="T20" fmla="*/ 141 w 16954"/>
                      <a:gd name="T21" fmla="*/ 432 h 21225"/>
                      <a:gd name="T22" fmla="*/ 77 w 16954"/>
                      <a:gd name="T23" fmla="*/ 400 h 21225"/>
                      <a:gd name="T24" fmla="*/ 47 w 16954"/>
                      <a:gd name="T25" fmla="*/ 560 h 21225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954" h="21225">
                        <a:moveTo>
                          <a:pt x="4842" y="0"/>
                        </a:moveTo>
                        <a:cubicBezTo>
                          <a:pt x="-2279" y="3232"/>
                          <a:pt x="2373" y="5972"/>
                          <a:pt x="7453" y="6618"/>
                        </a:cubicBezTo>
                        <a:cubicBezTo>
                          <a:pt x="12532" y="7265"/>
                          <a:pt x="13529" y="4447"/>
                          <a:pt x="13529" y="4447"/>
                        </a:cubicBezTo>
                        <a:cubicBezTo>
                          <a:pt x="13529" y="4447"/>
                          <a:pt x="10918" y="2585"/>
                          <a:pt x="6551" y="2999"/>
                        </a:cubicBezTo>
                        <a:cubicBezTo>
                          <a:pt x="2136" y="3413"/>
                          <a:pt x="0" y="7536"/>
                          <a:pt x="0" y="7536"/>
                        </a:cubicBezTo>
                        <a:cubicBezTo>
                          <a:pt x="0" y="7536"/>
                          <a:pt x="5412" y="13262"/>
                          <a:pt x="9257" y="12422"/>
                        </a:cubicBezTo>
                        <a:cubicBezTo>
                          <a:pt x="13102" y="11569"/>
                          <a:pt x="15048" y="12409"/>
                          <a:pt x="14241" y="10600"/>
                        </a:cubicBezTo>
                        <a:cubicBezTo>
                          <a:pt x="13482" y="8790"/>
                          <a:pt x="5886" y="9346"/>
                          <a:pt x="5886" y="9346"/>
                        </a:cubicBezTo>
                        <a:cubicBezTo>
                          <a:pt x="5886" y="9346"/>
                          <a:pt x="332" y="11750"/>
                          <a:pt x="2326" y="13573"/>
                        </a:cubicBezTo>
                        <a:cubicBezTo>
                          <a:pt x="4367" y="15408"/>
                          <a:pt x="2990" y="15809"/>
                          <a:pt x="11156" y="18704"/>
                        </a:cubicBezTo>
                        <a:cubicBezTo>
                          <a:pt x="19321" y="21600"/>
                          <a:pt x="16473" y="16365"/>
                          <a:pt x="16473" y="16365"/>
                        </a:cubicBezTo>
                        <a:cubicBezTo>
                          <a:pt x="16473" y="16365"/>
                          <a:pt x="14859" y="14490"/>
                          <a:pt x="9019" y="15176"/>
                        </a:cubicBezTo>
                        <a:cubicBezTo>
                          <a:pt x="3180" y="15874"/>
                          <a:pt x="6408" y="20992"/>
                          <a:pt x="5459" y="21225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100" name="AutoShape 24"/>
                  <p:cNvSpPr>
                    <a:spLocks/>
                  </p:cNvSpPr>
                  <p:nvPr/>
                </p:nvSpPr>
                <p:spPr bwMode="auto">
                  <a:xfrm rot="2700000">
                    <a:off x="90" y="447"/>
                    <a:ext cx="261" cy="366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3" name="Group 25"/>
                <p:cNvGrpSpPr>
                  <a:grpSpLocks/>
                </p:cNvGrpSpPr>
                <p:nvPr/>
              </p:nvGrpSpPr>
              <p:grpSpPr bwMode="auto">
                <a:xfrm>
                  <a:off x="505" y="925"/>
                  <a:ext cx="443" cy="832"/>
                  <a:chOff x="0" y="0"/>
                  <a:chExt cx="442" cy="832"/>
                </a:xfrm>
              </p:grpSpPr>
              <p:sp>
                <p:nvSpPr>
                  <p:cNvPr id="97" name="Freeform 26"/>
                  <p:cNvSpPr>
                    <a:spLocks/>
                  </p:cNvSpPr>
                  <p:nvPr/>
                </p:nvSpPr>
                <p:spPr bwMode="auto">
                  <a:xfrm>
                    <a:off x="133" y="0"/>
                    <a:ext cx="146" cy="560"/>
                  </a:xfrm>
                  <a:custGeom>
                    <a:avLst/>
                    <a:gdLst>
                      <a:gd name="T0" fmla="*/ 42 w 16914"/>
                      <a:gd name="T1" fmla="*/ 0 h 21238"/>
                      <a:gd name="T2" fmla="*/ 63 w 16914"/>
                      <a:gd name="T3" fmla="*/ 174 h 21238"/>
                      <a:gd name="T4" fmla="*/ 118 w 16914"/>
                      <a:gd name="T5" fmla="*/ 117 h 21238"/>
                      <a:gd name="T6" fmla="*/ 57 w 16914"/>
                      <a:gd name="T7" fmla="*/ 78 h 21238"/>
                      <a:gd name="T8" fmla="*/ 0 w 16914"/>
                      <a:gd name="T9" fmla="*/ 198 h 21238"/>
                      <a:gd name="T10" fmla="*/ 80 w 16914"/>
                      <a:gd name="T11" fmla="*/ 327 h 21238"/>
                      <a:gd name="T12" fmla="*/ 124 w 16914"/>
                      <a:gd name="T13" fmla="*/ 279 h 21238"/>
                      <a:gd name="T14" fmla="*/ 51 w 16914"/>
                      <a:gd name="T15" fmla="*/ 246 h 21238"/>
                      <a:gd name="T16" fmla="*/ 20 w 16914"/>
                      <a:gd name="T17" fmla="*/ 358 h 21238"/>
                      <a:gd name="T18" fmla="*/ 96 w 16914"/>
                      <a:gd name="T19" fmla="*/ 493 h 21238"/>
                      <a:gd name="T20" fmla="*/ 142 w 16914"/>
                      <a:gd name="T21" fmla="*/ 430 h 21238"/>
                      <a:gd name="T22" fmla="*/ 78 w 16914"/>
                      <a:gd name="T23" fmla="*/ 398 h 21238"/>
                      <a:gd name="T24" fmla="*/ 47 w 16914"/>
                      <a:gd name="T25" fmla="*/ 560 h 2123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914" h="21238">
                        <a:moveTo>
                          <a:pt x="4853" y="0"/>
                        </a:moveTo>
                        <a:cubicBezTo>
                          <a:pt x="-2284" y="3208"/>
                          <a:pt x="2379" y="5976"/>
                          <a:pt x="7327" y="6596"/>
                        </a:cubicBezTo>
                        <a:cubicBezTo>
                          <a:pt x="12322" y="7217"/>
                          <a:pt x="13654" y="4423"/>
                          <a:pt x="13654" y="4423"/>
                        </a:cubicBezTo>
                        <a:cubicBezTo>
                          <a:pt x="13654" y="4423"/>
                          <a:pt x="11133" y="2548"/>
                          <a:pt x="6565" y="2962"/>
                        </a:cubicBezTo>
                        <a:cubicBezTo>
                          <a:pt x="1950" y="3376"/>
                          <a:pt x="0" y="7528"/>
                          <a:pt x="0" y="7528"/>
                        </a:cubicBezTo>
                        <a:cubicBezTo>
                          <a:pt x="0" y="7528"/>
                          <a:pt x="5471" y="13206"/>
                          <a:pt x="9325" y="12391"/>
                        </a:cubicBezTo>
                        <a:cubicBezTo>
                          <a:pt x="13226" y="11563"/>
                          <a:pt x="14986" y="12339"/>
                          <a:pt x="14368" y="10580"/>
                        </a:cubicBezTo>
                        <a:cubicBezTo>
                          <a:pt x="13749" y="8821"/>
                          <a:pt x="5899" y="9338"/>
                          <a:pt x="5899" y="9338"/>
                        </a:cubicBezTo>
                        <a:cubicBezTo>
                          <a:pt x="5899" y="9338"/>
                          <a:pt x="190" y="11731"/>
                          <a:pt x="2331" y="13581"/>
                        </a:cubicBezTo>
                        <a:cubicBezTo>
                          <a:pt x="4520" y="15456"/>
                          <a:pt x="2902" y="15793"/>
                          <a:pt x="11133" y="18703"/>
                        </a:cubicBezTo>
                        <a:cubicBezTo>
                          <a:pt x="19316" y="21600"/>
                          <a:pt x="16414" y="16323"/>
                          <a:pt x="16414" y="16323"/>
                        </a:cubicBezTo>
                        <a:cubicBezTo>
                          <a:pt x="16414" y="16323"/>
                          <a:pt x="14891" y="14525"/>
                          <a:pt x="8992" y="15107"/>
                        </a:cubicBezTo>
                        <a:cubicBezTo>
                          <a:pt x="3140" y="15702"/>
                          <a:pt x="6518" y="20966"/>
                          <a:pt x="5471" y="21238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98" name="AutoShape 27"/>
                  <p:cNvSpPr>
                    <a:spLocks/>
                  </p:cNvSpPr>
                  <p:nvPr/>
                </p:nvSpPr>
                <p:spPr bwMode="auto">
                  <a:xfrm rot="2700000">
                    <a:off x="91" y="427"/>
                    <a:ext cx="260" cy="366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4" name="Rectangle 28"/>
                <p:cNvSpPr>
                  <a:spLocks/>
                </p:cNvSpPr>
                <p:nvPr/>
              </p:nvSpPr>
              <p:spPr bwMode="auto">
                <a:xfrm>
                  <a:off x="211" y="663"/>
                  <a:ext cx="210" cy="2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86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200" b="1" dirty="0">
                      <a:solidFill>
                        <a:schemeClr val="tx1"/>
                      </a:solidFill>
                      <a:latin typeface="Comic Sans MS"/>
                      <a:ea typeface="ＭＳ Ｐゴシック" charset="0"/>
                      <a:cs typeface="Comic Sans MS"/>
                      <a:sym typeface="Times New Roman" charset="0"/>
                    </a:rPr>
                    <a:t>q</a:t>
                  </a:r>
                </a:p>
              </p:txBody>
            </p:sp>
            <p:grpSp>
              <p:nvGrpSpPr>
                <p:cNvPr id="85" name="Group 29"/>
                <p:cNvGrpSpPr>
                  <a:grpSpLocks/>
                </p:cNvGrpSpPr>
                <p:nvPr/>
              </p:nvGrpSpPr>
              <p:grpSpPr bwMode="auto">
                <a:xfrm>
                  <a:off x="1004" y="1046"/>
                  <a:ext cx="441" cy="832"/>
                  <a:chOff x="0" y="0"/>
                  <a:chExt cx="441" cy="832"/>
                </a:xfrm>
              </p:grpSpPr>
              <p:sp>
                <p:nvSpPr>
                  <p:cNvPr id="95" name="Freeform 30"/>
                  <p:cNvSpPr>
                    <a:spLocks/>
                  </p:cNvSpPr>
                  <p:nvPr/>
                </p:nvSpPr>
                <p:spPr bwMode="auto">
                  <a:xfrm>
                    <a:off x="131" y="0"/>
                    <a:ext cx="145" cy="560"/>
                  </a:xfrm>
                  <a:custGeom>
                    <a:avLst/>
                    <a:gdLst>
                      <a:gd name="T0" fmla="*/ 42 w 16891"/>
                      <a:gd name="T1" fmla="*/ 0 h 21238"/>
                      <a:gd name="T2" fmla="*/ 62 w 16891"/>
                      <a:gd name="T3" fmla="*/ 174 h 21238"/>
                      <a:gd name="T4" fmla="*/ 117 w 16891"/>
                      <a:gd name="T5" fmla="*/ 117 h 21238"/>
                      <a:gd name="T6" fmla="*/ 56 w 16891"/>
                      <a:gd name="T7" fmla="*/ 78 h 21238"/>
                      <a:gd name="T8" fmla="*/ 0 w 16891"/>
                      <a:gd name="T9" fmla="*/ 198 h 21238"/>
                      <a:gd name="T10" fmla="*/ 80 w 16891"/>
                      <a:gd name="T11" fmla="*/ 327 h 21238"/>
                      <a:gd name="T12" fmla="*/ 123 w 16891"/>
                      <a:gd name="T13" fmla="*/ 279 h 21238"/>
                      <a:gd name="T14" fmla="*/ 51 w 16891"/>
                      <a:gd name="T15" fmla="*/ 246 h 21238"/>
                      <a:gd name="T16" fmla="*/ 20 w 16891"/>
                      <a:gd name="T17" fmla="*/ 358 h 21238"/>
                      <a:gd name="T18" fmla="*/ 95 w 16891"/>
                      <a:gd name="T19" fmla="*/ 493 h 21238"/>
                      <a:gd name="T20" fmla="*/ 141 w 16891"/>
                      <a:gd name="T21" fmla="*/ 430 h 21238"/>
                      <a:gd name="T22" fmla="*/ 77 w 16891"/>
                      <a:gd name="T23" fmla="*/ 398 h 21238"/>
                      <a:gd name="T24" fmla="*/ 47 w 16891"/>
                      <a:gd name="T25" fmla="*/ 560 h 2123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891" h="21238">
                        <a:moveTo>
                          <a:pt x="4842" y="0"/>
                        </a:moveTo>
                        <a:cubicBezTo>
                          <a:pt x="-2279" y="3208"/>
                          <a:pt x="2373" y="5976"/>
                          <a:pt x="7216" y="6609"/>
                        </a:cubicBezTo>
                        <a:cubicBezTo>
                          <a:pt x="12010" y="7256"/>
                          <a:pt x="13624" y="4423"/>
                          <a:pt x="13624" y="4423"/>
                        </a:cubicBezTo>
                        <a:cubicBezTo>
                          <a:pt x="13624" y="4423"/>
                          <a:pt x="11108" y="2548"/>
                          <a:pt x="6551" y="2962"/>
                        </a:cubicBezTo>
                        <a:cubicBezTo>
                          <a:pt x="1994" y="3389"/>
                          <a:pt x="0" y="7528"/>
                          <a:pt x="0" y="7528"/>
                        </a:cubicBezTo>
                        <a:cubicBezTo>
                          <a:pt x="0" y="7528"/>
                          <a:pt x="5412" y="13232"/>
                          <a:pt x="9304" y="12391"/>
                        </a:cubicBezTo>
                        <a:cubicBezTo>
                          <a:pt x="13150" y="11550"/>
                          <a:pt x="14954" y="12339"/>
                          <a:pt x="14289" y="10580"/>
                        </a:cubicBezTo>
                        <a:cubicBezTo>
                          <a:pt x="13672" y="8834"/>
                          <a:pt x="5886" y="9338"/>
                          <a:pt x="5886" y="9338"/>
                        </a:cubicBezTo>
                        <a:cubicBezTo>
                          <a:pt x="5886" y="9338"/>
                          <a:pt x="142" y="11731"/>
                          <a:pt x="2326" y="13581"/>
                        </a:cubicBezTo>
                        <a:cubicBezTo>
                          <a:pt x="4557" y="15443"/>
                          <a:pt x="2896" y="15793"/>
                          <a:pt x="11108" y="18703"/>
                        </a:cubicBezTo>
                        <a:cubicBezTo>
                          <a:pt x="19321" y="21600"/>
                          <a:pt x="16378" y="16323"/>
                          <a:pt x="16378" y="16323"/>
                        </a:cubicBezTo>
                        <a:cubicBezTo>
                          <a:pt x="16378" y="16323"/>
                          <a:pt x="14859" y="14525"/>
                          <a:pt x="8972" y="15107"/>
                        </a:cubicBezTo>
                        <a:cubicBezTo>
                          <a:pt x="3085" y="15715"/>
                          <a:pt x="6503" y="20966"/>
                          <a:pt x="5459" y="21238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96" name="AutoShape 31"/>
                  <p:cNvSpPr>
                    <a:spLocks/>
                  </p:cNvSpPr>
                  <p:nvPr/>
                </p:nvSpPr>
                <p:spPr bwMode="auto">
                  <a:xfrm rot="2700000">
                    <a:off x="90" y="430"/>
                    <a:ext cx="260" cy="364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" name="Group 32"/>
                <p:cNvGrpSpPr>
                  <a:grpSpLocks/>
                </p:cNvGrpSpPr>
                <p:nvPr/>
              </p:nvGrpSpPr>
              <p:grpSpPr bwMode="auto">
                <a:xfrm>
                  <a:off x="429" y="324"/>
                  <a:ext cx="253" cy="475"/>
                  <a:chOff x="0" y="0"/>
                  <a:chExt cx="253" cy="475"/>
                </a:xfrm>
              </p:grpSpPr>
              <p:sp>
                <p:nvSpPr>
                  <p:cNvPr id="93" name="Freeform 33"/>
                  <p:cNvSpPr>
                    <a:spLocks/>
                  </p:cNvSpPr>
                  <p:nvPr/>
                </p:nvSpPr>
                <p:spPr bwMode="auto">
                  <a:xfrm rot="-10680000">
                    <a:off x="86" y="155"/>
                    <a:ext cx="83" cy="319"/>
                  </a:xfrm>
                  <a:custGeom>
                    <a:avLst/>
                    <a:gdLst>
                      <a:gd name="T0" fmla="*/ 24 w 16914"/>
                      <a:gd name="T1" fmla="*/ 0 h 21238"/>
                      <a:gd name="T2" fmla="*/ 36 w 16914"/>
                      <a:gd name="T3" fmla="*/ 99 h 21238"/>
                      <a:gd name="T4" fmla="*/ 67 w 16914"/>
                      <a:gd name="T5" fmla="*/ 66 h 21238"/>
                      <a:gd name="T6" fmla="*/ 32 w 16914"/>
                      <a:gd name="T7" fmla="*/ 44 h 21238"/>
                      <a:gd name="T8" fmla="*/ 0 w 16914"/>
                      <a:gd name="T9" fmla="*/ 113 h 21238"/>
                      <a:gd name="T10" fmla="*/ 46 w 16914"/>
                      <a:gd name="T11" fmla="*/ 186 h 21238"/>
                      <a:gd name="T12" fmla="*/ 71 w 16914"/>
                      <a:gd name="T13" fmla="*/ 159 h 21238"/>
                      <a:gd name="T14" fmla="*/ 29 w 16914"/>
                      <a:gd name="T15" fmla="*/ 140 h 21238"/>
                      <a:gd name="T16" fmla="*/ 11 w 16914"/>
                      <a:gd name="T17" fmla="*/ 204 h 21238"/>
                      <a:gd name="T18" fmla="*/ 55 w 16914"/>
                      <a:gd name="T19" fmla="*/ 281 h 21238"/>
                      <a:gd name="T20" fmla="*/ 81 w 16914"/>
                      <a:gd name="T21" fmla="*/ 245 h 21238"/>
                      <a:gd name="T22" fmla="*/ 44 w 16914"/>
                      <a:gd name="T23" fmla="*/ 227 h 21238"/>
                      <a:gd name="T24" fmla="*/ 27 w 16914"/>
                      <a:gd name="T25" fmla="*/ 319 h 2123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914" h="21238">
                        <a:moveTo>
                          <a:pt x="4853" y="0"/>
                        </a:moveTo>
                        <a:cubicBezTo>
                          <a:pt x="-2284" y="3208"/>
                          <a:pt x="2379" y="5976"/>
                          <a:pt x="7327" y="6596"/>
                        </a:cubicBezTo>
                        <a:cubicBezTo>
                          <a:pt x="12322" y="7217"/>
                          <a:pt x="13654" y="4423"/>
                          <a:pt x="13654" y="4423"/>
                        </a:cubicBezTo>
                        <a:cubicBezTo>
                          <a:pt x="13654" y="4423"/>
                          <a:pt x="11133" y="2548"/>
                          <a:pt x="6565" y="2962"/>
                        </a:cubicBezTo>
                        <a:cubicBezTo>
                          <a:pt x="1950" y="3376"/>
                          <a:pt x="0" y="7528"/>
                          <a:pt x="0" y="7528"/>
                        </a:cubicBezTo>
                        <a:cubicBezTo>
                          <a:pt x="0" y="7528"/>
                          <a:pt x="5471" y="13206"/>
                          <a:pt x="9325" y="12391"/>
                        </a:cubicBezTo>
                        <a:cubicBezTo>
                          <a:pt x="13226" y="11563"/>
                          <a:pt x="14986" y="12339"/>
                          <a:pt x="14368" y="10580"/>
                        </a:cubicBezTo>
                        <a:cubicBezTo>
                          <a:pt x="13749" y="8821"/>
                          <a:pt x="5899" y="9338"/>
                          <a:pt x="5899" y="9338"/>
                        </a:cubicBezTo>
                        <a:cubicBezTo>
                          <a:pt x="5899" y="9338"/>
                          <a:pt x="190" y="11731"/>
                          <a:pt x="2331" y="13581"/>
                        </a:cubicBezTo>
                        <a:cubicBezTo>
                          <a:pt x="4520" y="15456"/>
                          <a:pt x="2902" y="15793"/>
                          <a:pt x="11133" y="18703"/>
                        </a:cubicBezTo>
                        <a:cubicBezTo>
                          <a:pt x="19316" y="21600"/>
                          <a:pt x="16414" y="16323"/>
                          <a:pt x="16414" y="16323"/>
                        </a:cubicBezTo>
                        <a:cubicBezTo>
                          <a:pt x="16414" y="16323"/>
                          <a:pt x="14891" y="14525"/>
                          <a:pt x="8992" y="15107"/>
                        </a:cubicBezTo>
                        <a:cubicBezTo>
                          <a:pt x="3140" y="15702"/>
                          <a:pt x="6518" y="20966"/>
                          <a:pt x="5471" y="21238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94" name="AutoShape 34"/>
                  <p:cNvSpPr>
                    <a:spLocks/>
                  </p:cNvSpPr>
                  <p:nvPr/>
                </p:nvSpPr>
                <p:spPr bwMode="auto">
                  <a:xfrm rot="-7980000">
                    <a:off x="52" y="21"/>
                    <a:ext cx="148" cy="208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7" name="Freeform 35"/>
                <p:cNvSpPr>
                  <a:spLocks/>
                </p:cNvSpPr>
                <p:nvPr/>
              </p:nvSpPr>
              <p:spPr bwMode="auto">
                <a:xfrm rot="-2400000">
                  <a:off x="610" y="300"/>
                  <a:ext cx="367" cy="257"/>
                </a:xfrm>
                <a:custGeom>
                  <a:avLst/>
                  <a:gdLst>
                    <a:gd name="T0" fmla="*/ 0 w 19443"/>
                    <a:gd name="T1" fmla="*/ 257 h 21600"/>
                    <a:gd name="T2" fmla="*/ 120 w 19443"/>
                    <a:gd name="T3" fmla="*/ 184 h 21600"/>
                    <a:gd name="T4" fmla="*/ 99 w 19443"/>
                    <a:gd name="T5" fmla="*/ 232 h 21600"/>
                    <a:gd name="T6" fmla="*/ 54 w 19443"/>
                    <a:gd name="T7" fmla="*/ 230 h 21600"/>
                    <a:gd name="T8" fmla="*/ 117 w 19443"/>
                    <a:gd name="T9" fmla="*/ 147 h 21600"/>
                    <a:gd name="T10" fmla="*/ 225 w 19443"/>
                    <a:gd name="T11" fmla="*/ 121 h 21600"/>
                    <a:gd name="T12" fmla="*/ 207 w 19443"/>
                    <a:gd name="T13" fmla="*/ 161 h 21600"/>
                    <a:gd name="T14" fmla="*/ 163 w 19443"/>
                    <a:gd name="T15" fmla="*/ 146 h 21600"/>
                    <a:gd name="T16" fmla="*/ 227 w 19443"/>
                    <a:gd name="T17" fmla="*/ 81 h 21600"/>
                    <a:gd name="T18" fmla="*/ 337 w 19443"/>
                    <a:gd name="T19" fmla="*/ 54 h 21600"/>
                    <a:gd name="T20" fmla="*/ 312 w 19443"/>
                    <a:gd name="T21" fmla="*/ 97 h 21600"/>
                    <a:gd name="T22" fmla="*/ 272 w 19443"/>
                    <a:gd name="T23" fmla="*/ 86 h 21600"/>
                    <a:gd name="T24" fmla="*/ 367 w 19443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443" h="21600">
                      <a:moveTo>
                        <a:pt x="0" y="21600"/>
                      </a:moveTo>
                      <a:cubicBezTo>
                        <a:pt x="1868" y="16383"/>
                        <a:pt x="5097" y="14699"/>
                        <a:pt x="6343" y="15504"/>
                      </a:cubicBezTo>
                      <a:cubicBezTo>
                        <a:pt x="7588" y="16328"/>
                        <a:pt x="5259" y="19513"/>
                        <a:pt x="5259" y="19513"/>
                      </a:cubicBezTo>
                      <a:cubicBezTo>
                        <a:pt x="5259" y="19513"/>
                        <a:pt x="3171" y="20904"/>
                        <a:pt x="2883" y="19312"/>
                      </a:cubicBezTo>
                      <a:cubicBezTo>
                        <a:pt x="2606" y="17719"/>
                        <a:pt x="6193" y="12393"/>
                        <a:pt x="6193" y="12393"/>
                      </a:cubicBezTo>
                      <a:cubicBezTo>
                        <a:pt x="6193" y="12393"/>
                        <a:pt x="12120" y="8164"/>
                        <a:pt x="11924" y="10159"/>
                      </a:cubicBezTo>
                      <a:cubicBezTo>
                        <a:pt x="11717" y="12173"/>
                        <a:pt x="12686" y="11862"/>
                        <a:pt x="10967" y="13546"/>
                      </a:cubicBezTo>
                      <a:cubicBezTo>
                        <a:pt x="9249" y="15230"/>
                        <a:pt x="8649" y="12301"/>
                        <a:pt x="8649" y="12301"/>
                      </a:cubicBezTo>
                      <a:cubicBezTo>
                        <a:pt x="8649" y="12301"/>
                        <a:pt x="10045" y="8182"/>
                        <a:pt x="12040" y="6846"/>
                      </a:cubicBezTo>
                      <a:cubicBezTo>
                        <a:pt x="14023" y="5528"/>
                        <a:pt x="14150" y="5107"/>
                        <a:pt x="17875" y="4503"/>
                      </a:cubicBezTo>
                      <a:cubicBezTo>
                        <a:pt x="21600" y="3899"/>
                        <a:pt x="16514" y="8164"/>
                        <a:pt x="16514" y="8164"/>
                      </a:cubicBezTo>
                      <a:cubicBezTo>
                        <a:pt x="16514" y="8164"/>
                        <a:pt x="14634" y="9592"/>
                        <a:pt x="14392" y="7231"/>
                      </a:cubicBezTo>
                      <a:cubicBezTo>
                        <a:pt x="14150" y="4869"/>
                        <a:pt x="19328" y="732"/>
                        <a:pt x="19443" y="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8" name="Freeform 36"/>
                <p:cNvSpPr>
                  <a:spLocks/>
                </p:cNvSpPr>
                <p:nvPr/>
              </p:nvSpPr>
              <p:spPr bwMode="auto">
                <a:xfrm rot="479999">
                  <a:off x="944" y="216"/>
                  <a:ext cx="367" cy="256"/>
                </a:xfrm>
                <a:custGeom>
                  <a:avLst/>
                  <a:gdLst>
                    <a:gd name="T0" fmla="*/ 0 w 19443"/>
                    <a:gd name="T1" fmla="*/ 256 h 21600"/>
                    <a:gd name="T2" fmla="*/ 120 w 19443"/>
                    <a:gd name="T3" fmla="*/ 184 h 21600"/>
                    <a:gd name="T4" fmla="*/ 99 w 19443"/>
                    <a:gd name="T5" fmla="*/ 231 h 21600"/>
                    <a:gd name="T6" fmla="*/ 54 w 19443"/>
                    <a:gd name="T7" fmla="*/ 229 h 21600"/>
                    <a:gd name="T8" fmla="*/ 117 w 19443"/>
                    <a:gd name="T9" fmla="*/ 147 h 21600"/>
                    <a:gd name="T10" fmla="*/ 225 w 19443"/>
                    <a:gd name="T11" fmla="*/ 120 h 21600"/>
                    <a:gd name="T12" fmla="*/ 207 w 19443"/>
                    <a:gd name="T13" fmla="*/ 161 h 21600"/>
                    <a:gd name="T14" fmla="*/ 163 w 19443"/>
                    <a:gd name="T15" fmla="*/ 146 h 21600"/>
                    <a:gd name="T16" fmla="*/ 227 w 19443"/>
                    <a:gd name="T17" fmla="*/ 81 h 21600"/>
                    <a:gd name="T18" fmla="*/ 337 w 19443"/>
                    <a:gd name="T19" fmla="*/ 53 h 21600"/>
                    <a:gd name="T20" fmla="*/ 312 w 19443"/>
                    <a:gd name="T21" fmla="*/ 97 h 21600"/>
                    <a:gd name="T22" fmla="*/ 272 w 19443"/>
                    <a:gd name="T23" fmla="*/ 86 h 21600"/>
                    <a:gd name="T24" fmla="*/ 367 w 19443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443" h="21600">
                      <a:moveTo>
                        <a:pt x="0" y="21600"/>
                      </a:moveTo>
                      <a:cubicBezTo>
                        <a:pt x="1868" y="16383"/>
                        <a:pt x="5097" y="14699"/>
                        <a:pt x="6343" y="15504"/>
                      </a:cubicBezTo>
                      <a:cubicBezTo>
                        <a:pt x="7588" y="16328"/>
                        <a:pt x="5259" y="19513"/>
                        <a:pt x="5259" y="19513"/>
                      </a:cubicBezTo>
                      <a:cubicBezTo>
                        <a:pt x="5259" y="19513"/>
                        <a:pt x="3171" y="20904"/>
                        <a:pt x="2883" y="19312"/>
                      </a:cubicBezTo>
                      <a:cubicBezTo>
                        <a:pt x="2606" y="17719"/>
                        <a:pt x="6193" y="12393"/>
                        <a:pt x="6193" y="12393"/>
                      </a:cubicBezTo>
                      <a:cubicBezTo>
                        <a:pt x="6193" y="12393"/>
                        <a:pt x="12120" y="8164"/>
                        <a:pt x="11924" y="10159"/>
                      </a:cubicBezTo>
                      <a:cubicBezTo>
                        <a:pt x="11717" y="12173"/>
                        <a:pt x="12686" y="11862"/>
                        <a:pt x="10967" y="13546"/>
                      </a:cubicBezTo>
                      <a:cubicBezTo>
                        <a:pt x="9249" y="15230"/>
                        <a:pt x="8649" y="12301"/>
                        <a:pt x="8649" y="12301"/>
                      </a:cubicBezTo>
                      <a:cubicBezTo>
                        <a:pt x="8649" y="12301"/>
                        <a:pt x="10045" y="8182"/>
                        <a:pt x="12040" y="6846"/>
                      </a:cubicBezTo>
                      <a:cubicBezTo>
                        <a:pt x="14023" y="5528"/>
                        <a:pt x="14150" y="5107"/>
                        <a:pt x="17875" y="4503"/>
                      </a:cubicBezTo>
                      <a:cubicBezTo>
                        <a:pt x="21600" y="3899"/>
                        <a:pt x="16514" y="8164"/>
                        <a:pt x="16514" y="8164"/>
                      </a:cubicBezTo>
                      <a:cubicBezTo>
                        <a:pt x="16514" y="8164"/>
                        <a:pt x="14634" y="9592"/>
                        <a:pt x="14392" y="7231"/>
                      </a:cubicBezTo>
                      <a:cubicBezTo>
                        <a:pt x="14150" y="4869"/>
                        <a:pt x="19328" y="732"/>
                        <a:pt x="19443" y="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9" name="Freeform 37"/>
                <p:cNvSpPr>
                  <a:spLocks/>
                </p:cNvSpPr>
                <p:nvPr/>
              </p:nvSpPr>
              <p:spPr bwMode="auto">
                <a:xfrm rot="-1739999">
                  <a:off x="830" y="129"/>
                  <a:ext cx="367" cy="257"/>
                </a:xfrm>
                <a:custGeom>
                  <a:avLst/>
                  <a:gdLst>
                    <a:gd name="T0" fmla="*/ 0 w 19443"/>
                    <a:gd name="T1" fmla="*/ 257 h 21600"/>
                    <a:gd name="T2" fmla="*/ 120 w 19443"/>
                    <a:gd name="T3" fmla="*/ 184 h 21600"/>
                    <a:gd name="T4" fmla="*/ 99 w 19443"/>
                    <a:gd name="T5" fmla="*/ 232 h 21600"/>
                    <a:gd name="T6" fmla="*/ 54 w 19443"/>
                    <a:gd name="T7" fmla="*/ 230 h 21600"/>
                    <a:gd name="T8" fmla="*/ 117 w 19443"/>
                    <a:gd name="T9" fmla="*/ 147 h 21600"/>
                    <a:gd name="T10" fmla="*/ 225 w 19443"/>
                    <a:gd name="T11" fmla="*/ 121 h 21600"/>
                    <a:gd name="T12" fmla="*/ 207 w 19443"/>
                    <a:gd name="T13" fmla="*/ 161 h 21600"/>
                    <a:gd name="T14" fmla="*/ 163 w 19443"/>
                    <a:gd name="T15" fmla="*/ 146 h 21600"/>
                    <a:gd name="T16" fmla="*/ 227 w 19443"/>
                    <a:gd name="T17" fmla="*/ 81 h 21600"/>
                    <a:gd name="T18" fmla="*/ 337 w 19443"/>
                    <a:gd name="T19" fmla="*/ 54 h 21600"/>
                    <a:gd name="T20" fmla="*/ 312 w 19443"/>
                    <a:gd name="T21" fmla="*/ 97 h 21600"/>
                    <a:gd name="T22" fmla="*/ 272 w 19443"/>
                    <a:gd name="T23" fmla="*/ 86 h 21600"/>
                    <a:gd name="T24" fmla="*/ 367 w 19443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443" h="21600">
                      <a:moveTo>
                        <a:pt x="0" y="21600"/>
                      </a:moveTo>
                      <a:cubicBezTo>
                        <a:pt x="1868" y="16383"/>
                        <a:pt x="5097" y="14699"/>
                        <a:pt x="6343" y="15504"/>
                      </a:cubicBezTo>
                      <a:cubicBezTo>
                        <a:pt x="7588" y="16328"/>
                        <a:pt x="5259" y="19513"/>
                        <a:pt x="5259" y="19513"/>
                      </a:cubicBezTo>
                      <a:cubicBezTo>
                        <a:pt x="5259" y="19513"/>
                        <a:pt x="3171" y="20904"/>
                        <a:pt x="2883" y="19312"/>
                      </a:cubicBezTo>
                      <a:cubicBezTo>
                        <a:pt x="2606" y="17719"/>
                        <a:pt x="6193" y="12393"/>
                        <a:pt x="6193" y="12393"/>
                      </a:cubicBezTo>
                      <a:cubicBezTo>
                        <a:pt x="6193" y="12393"/>
                        <a:pt x="12120" y="8164"/>
                        <a:pt x="11924" y="10159"/>
                      </a:cubicBezTo>
                      <a:cubicBezTo>
                        <a:pt x="11717" y="12173"/>
                        <a:pt x="12686" y="11862"/>
                        <a:pt x="10967" y="13546"/>
                      </a:cubicBezTo>
                      <a:cubicBezTo>
                        <a:pt x="9249" y="15230"/>
                        <a:pt x="8649" y="12301"/>
                        <a:pt x="8649" y="12301"/>
                      </a:cubicBezTo>
                      <a:cubicBezTo>
                        <a:pt x="8649" y="12301"/>
                        <a:pt x="10045" y="8182"/>
                        <a:pt x="12040" y="6846"/>
                      </a:cubicBezTo>
                      <a:cubicBezTo>
                        <a:pt x="14023" y="5528"/>
                        <a:pt x="14150" y="5107"/>
                        <a:pt x="17875" y="4503"/>
                      </a:cubicBezTo>
                      <a:cubicBezTo>
                        <a:pt x="21600" y="3899"/>
                        <a:pt x="16514" y="8164"/>
                        <a:pt x="16514" y="8164"/>
                      </a:cubicBezTo>
                      <a:cubicBezTo>
                        <a:pt x="16514" y="8164"/>
                        <a:pt x="14634" y="9592"/>
                        <a:pt x="14392" y="7231"/>
                      </a:cubicBezTo>
                      <a:cubicBezTo>
                        <a:pt x="14150" y="4869"/>
                        <a:pt x="19328" y="732"/>
                        <a:pt x="19443" y="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grpSp>
              <p:nvGrpSpPr>
                <p:cNvPr id="90" name="Group 38"/>
                <p:cNvGrpSpPr>
                  <a:grpSpLocks/>
                </p:cNvGrpSpPr>
                <p:nvPr/>
              </p:nvGrpSpPr>
              <p:grpSpPr bwMode="auto">
                <a:xfrm>
                  <a:off x="622" y="0"/>
                  <a:ext cx="253" cy="476"/>
                  <a:chOff x="0" y="0"/>
                  <a:chExt cx="253" cy="476"/>
                </a:xfrm>
              </p:grpSpPr>
              <p:sp>
                <p:nvSpPr>
                  <p:cNvPr id="91" name="Freeform 39"/>
                  <p:cNvSpPr>
                    <a:spLocks/>
                  </p:cNvSpPr>
                  <p:nvPr/>
                </p:nvSpPr>
                <p:spPr bwMode="auto">
                  <a:xfrm rot="-10680000">
                    <a:off x="86" y="156"/>
                    <a:ext cx="83" cy="319"/>
                  </a:xfrm>
                  <a:custGeom>
                    <a:avLst/>
                    <a:gdLst>
                      <a:gd name="T0" fmla="*/ 24 w 16914"/>
                      <a:gd name="T1" fmla="*/ 0 h 21238"/>
                      <a:gd name="T2" fmla="*/ 36 w 16914"/>
                      <a:gd name="T3" fmla="*/ 99 h 21238"/>
                      <a:gd name="T4" fmla="*/ 67 w 16914"/>
                      <a:gd name="T5" fmla="*/ 66 h 21238"/>
                      <a:gd name="T6" fmla="*/ 32 w 16914"/>
                      <a:gd name="T7" fmla="*/ 44 h 21238"/>
                      <a:gd name="T8" fmla="*/ 0 w 16914"/>
                      <a:gd name="T9" fmla="*/ 113 h 21238"/>
                      <a:gd name="T10" fmla="*/ 46 w 16914"/>
                      <a:gd name="T11" fmla="*/ 186 h 21238"/>
                      <a:gd name="T12" fmla="*/ 71 w 16914"/>
                      <a:gd name="T13" fmla="*/ 159 h 21238"/>
                      <a:gd name="T14" fmla="*/ 29 w 16914"/>
                      <a:gd name="T15" fmla="*/ 140 h 21238"/>
                      <a:gd name="T16" fmla="*/ 11 w 16914"/>
                      <a:gd name="T17" fmla="*/ 204 h 21238"/>
                      <a:gd name="T18" fmla="*/ 55 w 16914"/>
                      <a:gd name="T19" fmla="*/ 281 h 21238"/>
                      <a:gd name="T20" fmla="*/ 81 w 16914"/>
                      <a:gd name="T21" fmla="*/ 245 h 21238"/>
                      <a:gd name="T22" fmla="*/ 44 w 16914"/>
                      <a:gd name="T23" fmla="*/ 227 h 21238"/>
                      <a:gd name="T24" fmla="*/ 27 w 16914"/>
                      <a:gd name="T25" fmla="*/ 319 h 2123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914" h="21238">
                        <a:moveTo>
                          <a:pt x="4853" y="0"/>
                        </a:moveTo>
                        <a:cubicBezTo>
                          <a:pt x="-2284" y="3208"/>
                          <a:pt x="2379" y="5976"/>
                          <a:pt x="7327" y="6596"/>
                        </a:cubicBezTo>
                        <a:cubicBezTo>
                          <a:pt x="12322" y="7217"/>
                          <a:pt x="13654" y="4423"/>
                          <a:pt x="13654" y="4423"/>
                        </a:cubicBezTo>
                        <a:cubicBezTo>
                          <a:pt x="13654" y="4423"/>
                          <a:pt x="11133" y="2548"/>
                          <a:pt x="6565" y="2962"/>
                        </a:cubicBezTo>
                        <a:cubicBezTo>
                          <a:pt x="1950" y="3376"/>
                          <a:pt x="0" y="7528"/>
                          <a:pt x="0" y="7528"/>
                        </a:cubicBezTo>
                        <a:cubicBezTo>
                          <a:pt x="0" y="7528"/>
                          <a:pt x="5471" y="13206"/>
                          <a:pt x="9325" y="12391"/>
                        </a:cubicBezTo>
                        <a:cubicBezTo>
                          <a:pt x="13226" y="11563"/>
                          <a:pt x="14986" y="12339"/>
                          <a:pt x="14368" y="10580"/>
                        </a:cubicBezTo>
                        <a:cubicBezTo>
                          <a:pt x="13749" y="8821"/>
                          <a:pt x="5899" y="9338"/>
                          <a:pt x="5899" y="9338"/>
                        </a:cubicBezTo>
                        <a:cubicBezTo>
                          <a:pt x="5899" y="9338"/>
                          <a:pt x="190" y="11731"/>
                          <a:pt x="2331" y="13581"/>
                        </a:cubicBezTo>
                        <a:cubicBezTo>
                          <a:pt x="4520" y="15456"/>
                          <a:pt x="2902" y="15793"/>
                          <a:pt x="11133" y="18703"/>
                        </a:cubicBezTo>
                        <a:cubicBezTo>
                          <a:pt x="19316" y="21600"/>
                          <a:pt x="16414" y="16323"/>
                          <a:pt x="16414" y="16323"/>
                        </a:cubicBezTo>
                        <a:cubicBezTo>
                          <a:pt x="16414" y="16323"/>
                          <a:pt x="14891" y="14525"/>
                          <a:pt x="8992" y="15107"/>
                        </a:cubicBezTo>
                        <a:cubicBezTo>
                          <a:pt x="3140" y="15702"/>
                          <a:pt x="6518" y="20966"/>
                          <a:pt x="5471" y="21238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92" name="AutoShape 40"/>
                  <p:cNvSpPr>
                    <a:spLocks/>
                  </p:cNvSpPr>
                  <p:nvPr/>
                </p:nvSpPr>
                <p:spPr bwMode="auto">
                  <a:xfrm rot="-7980000">
                    <a:off x="52" y="21"/>
                    <a:ext cx="148" cy="208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7" name="Group 41"/>
              <p:cNvGrpSpPr>
                <a:grpSpLocks/>
              </p:cNvGrpSpPr>
              <p:nvPr/>
            </p:nvGrpSpPr>
            <p:grpSpPr bwMode="auto">
              <a:xfrm>
                <a:off x="2260" y="125"/>
                <a:ext cx="1311" cy="837"/>
                <a:chOff x="17" y="125"/>
                <a:chExt cx="1310" cy="837"/>
              </a:xfrm>
            </p:grpSpPr>
            <p:sp>
              <p:nvSpPr>
                <p:cNvPr id="75" name="Line 42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242" y="125"/>
                  <a:ext cx="1085" cy="789"/>
                </a:xfrm>
                <a:prstGeom prst="line">
                  <a:avLst/>
                </a:prstGeom>
                <a:noFill/>
                <a:ln w="54000">
                  <a:solidFill>
                    <a:srgbClr val="66CCFF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6" name="Oval 43"/>
                <p:cNvSpPr>
                  <a:spLocks/>
                </p:cNvSpPr>
                <p:nvPr/>
              </p:nvSpPr>
              <p:spPr bwMode="auto">
                <a:xfrm rot="-1860000">
                  <a:off x="17" y="535"/>
                  <a:ext cx="964" cy="336"/>
                </a:xfrm>
                <a:prstGeom prst="ellipse">
                  <a:avLst/>
                </a:prstGeom>
                <a:solidFill>
                  <a:srgbClr val="C0C0C0"/>
                </a:soli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7" name="AutoShape 44"/>
                <p:cNvSpPr>
                  <a:spLocks/>
                </p:cNvSpPr>
                <p:nvPr/>
              </p:nvSpPr>
              <p:spPr bwMode="auto">
                <a:xfrm rot="-2700000">
                  <a:off x="203" y="637"/>
                  <a:ext cx="325" cy="325"/>
                </a:xfrm>
                <a:prstGeom prst="star4">
                  <a:avLst>
                    <a:gd name="adj" fmla="val 12500"/>
                  </a:avLst>
                </a:prstGeom>
                <a:solidFill>
                  <a:srgbClr val="FF0000"/>
                </a:solidFill>
                <a:ln w="936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8" name="Rectangle 45"/>
                <p:cNvSpPr>
                  <a:spLocks/>
                </p:cNvSpPr>
                <p:nvPr/>
              </p:nvSpPr>
              <p:spPr bwMode="auto">
                <a:xfrm>
                  <a:off x="998" y="312"/>
                  <a:ext cx="312" cy="2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86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600" b="1" dirty="0">
                      <a:solidFill>
                        <a:srgbClr val="66CCFF"/>
                      </a:solidFill>
                      <a:latin typeface="Comic Sans MS"/>
                      <a:ea typeface="ＭＳ Ｐゴシック" charset="0"/>
                      <a:cs typeface="Comic Sans MS"/>
                      <a:sym typeface="Times New Roman" charset="0"/>
                    </a:rPr>
                    <a:t>h</a:t>
                  </a:r>
                </a:p>
              </p:txBody>
            </p:sp>
          </p:grpSp>
          <p:grpSp>
            <p:nvGrpSpPr>
              <p:cNvPr id="68" name="Group 46"/>
              <p:cNvGrpSpPr>
                <a:grpSpLocks/>
              </p:cNvGrpSpPr>
              <p:nvPr/>
            </p:nvGrpSpPr>
            <p:grpSpPr bwMode="auto">
              <a:xfrm>
                <a:off x="-57" y="471"/>
                <a:ext cx="1530" cy="1436"/>
                <a:chOff x="-57" y="315"/>
                <a:chExt cx="1530" cy="1436"/>
              </a:xfrm>
            </p:grpSpPr>
            <p:sp>
              <p:nvSpPr>
                <p:cNvPr id="69" name="Rectangle 47"/>
                <p:cNvSpPr>
                  <a:spLocks/>
                </p:cNvSpPr>
                <p:nvPr/>
              </p:nvSpPr>
              <p:spPr bwMode="auto">
                <a:xfrm>
                  <a:off x="635" y="315"/>
                  <a:ext cx="838" cy="49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119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600" dirty="0" smtClean="0">
                      <a:solidFill>
                        <a:srgbClr val="66CCFF"/>
                      </a:solidFill>
                      <a:latin typeface="Symbol" charset="2"/>
                      <a:ea typeface="ＭＳ Ｐゴシック" charset="0"/>
                      <a:cs typeface="Symbol" charset="2"/>
                      <a:sym typeface="Lucida Grande" charset="0"/>
                    </a:rPr>
                    <a:t>g</a:t>
                  </a:r>
                  <a:r>
                    <a:rPr lang="en-US" sz="1600" dirty="0" smtClean="0">
                      <a:solidFill>
                        <a:srgbClr val="66CCFF"/>
                      </a:solidFill>
                      <a:latin typeface="Times New Roman" charset="0"/>
                      <a:ea typeface="ＭＳ Ｐゴシック" charset="0"/>
                      <a:sym typeface="Times New Roman" charset="0"/>
                    </a:rPr>
                    <a:t>*</a:t>
                  </a:r>
                  <a:endParaRPr lang="en-US" sz="1600" dirty="0">
                    <a:solidFill>
                      <a:srgbClr val="66CCFF"/>
                    </a:solidFill>
                    <a:latin typeface="Times New Roman" charset="0"/>
                    <a:ea typeface="ＭＳ Ｐゴシック" charset="0"/>
                    <a:sym typeface="Times New Roman" charset="0"/>
                  </a:endParaRPr>
                </a:p>
              </p:txBody>
            </p:sp>
            <p:sp>
              <p:nvSpPr>
                <p:cNvPr id="70" name="Freeform 48"/>
                <p:cNvSpPr>
                  <a:spLocks/>
                </p:cNvSpPr>
                <p:nvPr/>
              </p:nvSpPr>
              <p:spPr bwMode="auto">
                <a:xfrm>
                  <a:off x="552" y="834"/>
                  <a:ext cx="714" cy="319"/>
                </a:xfrm>
                <a:custGeom>
                  <a:avLst/>
                  <a:gdLst>
                    <a:gd name="T0" fmla="*/ 0 w 21600"/>
                    <a:gd name="T1" fmla="*/ 281 h 10609"/>
                    <a:gd name="T2" fmla="*/ 181 w 21600"/>
                    <a:gd name="T3" fmla="*/ 261 h 10609"/>
                    <a:gd name="T4" fmla="*/ 358 w 21600"/>
                    <a:gd name="T5" fmla="*/ 240 h 10609"/>
                    <a:gd name="T6" fmla="*/ 539 w 21600"/>
                    <a:gd name="T7" fmla="*/ 218 h 10609"/>
                    <a:gd name="T8" fmla="*/ 714 w 21600"/>
                    <a:gd name="T9" fmla="*/ 194 h 1060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10609">
                      <a:moveTo>
                        <a:pt x="0" y="6366"/>
                      </a:moveTo>
                      <a:cubicBezTo>
                        <a:pt x="2928" y="-2979"/>
                        <a:pt x="3891" y="-1014"/>
                        <a:pt x="5468" y="5690"/>
                      </a:cubicBezTo>
                      <a:cubicBezTo>
                        <a:pt x="7046" y="12883"/>
                        <a:pt x="8245" y="11781"/>
                        <a:pt x="10833" y="5014"/>
                      </a:cubicBezTo>
                      <a:cubicBezTo>
                        <a:pt x="13657" y="-2470"/>
                        <a:pt x="15593" y="-474"/>
                        <a:pt x="16311" y="4276"/>
                      </a:cubicBezTo>
                      <a:cubicBezTo>
                        <a:pt x="18455" y="18621"/>
                        <a:pt x="21600" y="3486"/>
                        <a:pt x="21600" y="3486"/>
                      </a:cubicBezTo>
                    </a:path>
                  </a:pathLst>
                </a:custGeom>
                <a:noFill/>
                <a:ln w="36720" cap="flat">
                  <a:solidFill>
                    <a:srgbClr val="66CCFF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" name="Freeform 49"/>
                <p:cNvSpPr>
                  <a:spLocks/>
                </p:cNvSpPr>
                <p:nvPr/>
              </p:nvSpPr>
              <p:spPr bwMode="auto">
                <a:xfrm>
                  <a:off x="1148" y="821"/>
                  <a:ext cx="283" cy="324"/>
                </a:xfrm>
                <a:custGeom>
                  <a:avLst/>
                  <a:gdLst>
                    <a:gd name="T0" fmla="*/ 142 w 21600"/>
                    <a:gd name="T1" fmla="*/ 87 h 21600"/>
                    <a:gd name="T2" fmla="*/ 110 w 21600"/>
                    <a:gd name="T3" fmla="*/ 35 h 21600"/>
                    <a:gd name="T4" fmla="*/ 96 w 21600"/>
                    <a:gd name="T5" fmla="*/ 96 h 21600"/>
                    <a:gd name="T6" fmla="*/ 5 w 21600"/>
                    <a:gd name="T7" fmla="*/ 35 h 21600"/>
                    <a:gd name="T8" fmla="*/ 62 w 21600"/>
                    <a:gd name="T9" fmla="*/ 115 h 21600"/>
                    <a:gd name="T10" fmla="*/ 0 w 21600"/>
                    <a:gd name="T11" fmla="*/ 130 h 21600"/>
                    <a:gd name="T12" fmla="*/ 50 w 21600"/>
                    <a:gd name="T13" fmla="*/ 177 h 21600"/>
                    <a:gd name="T14" fmla="*/ 3 w 21600"/>
                    <a:gd name="T15" fmla="*/ 220 h 21600"/>
                    <a:gd name="T16" fmla="*/ 75 w 21600"/>
                    <a:gd name="T17" fmla="*/ 211 h 21600"/>
                    <a:gd name="T18" fmla="*/ 64 w 21600"/>
                    <a:gd name="T19" fmla="*/ 267 h 21600"/>
                    <a:gd name="T20" fmla="*/ 102 w 21600"/>
                    <a:gd name="T21" fmla="*/ 236 h 21600"/>
                    <a:gd name="T22" fmla="*/ 112 w 21600"/>
                    <a:gd name="T23" fmla="*/ 324 h 21600"/>
                    <a:gd name="T24" fmla="*/ 139 w 21600"/>
                    <a:gd name="T25" fmla="*/ 225 h 21600"/>
                    <a:gd name="T26" fmla="*/ 175 w 21600"/>
                    <a:gd name="T27" fmla="*/ 298 h 21600"/>
                    <a:gd name="T28" fmla="*/ 185 w 21600"/>
                    <a:gd name="T29" fmla="*/ 218 h 21600"/>
                    <a:gd name="T30" fmla="*/ 239 w 21600"/>
                    <a:gd name="T31" fmla="*/ 273 h 21600"/>
                    <a:gd name="T32" fmla="*/ 221 w 21600"/>
                    <a:gd name="T33" fmla="*/ 195 h 21600"/>
                    <a:gd name="T34" fmla="*/ 283 w 21600"/>
                    <a:gd name="T35" fmla="*/ 201 h 21600"/>
                    <a:gd name="T36" fmla="*/ 232 w 21600"/>
                    <a:gd name="T37" fmla="*/ 158 h 21600"/>
                    <a:gd name="T38" fmla="*/ 278 w 21600"/>
                    <a:gd name="T39" fmla="*/ 122 h 21600"/>
                    <a:gd name="T40" fmla="*/ 220 w 21600"/>
                    <a:gd name="T41" fmla="*/ 110 h 21600"/>
                    <a:gd name="T42" fmla="*/ 242 w 21600"/>
                    <a:gd name="T43" fmla="*/ 67 h 21600"/>
                    <a:gd name="T44" fmla="*/ 186 w 21600"/>
                    <a:gd name="T45" fmla="*/ 80 h 21600"/>
                    <a:gd name="T46" fmla="*/ 191 w 21600"/>
                    <a:gd name="T47" fmla="*/ 0 h 21600"/>
                    <a:gd name="T48" fmla="*/ 142 w 21600"/>
                    <a:gd name="T49" fmla="*/ 87 h 216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21600" h="21600">
                      <a:moveTo>
                        <a:pt x="10848" y="5800"/>
                      </a:moveTo>
                      <a:lnTo>
                        <a:pt x="8374" y="2308"/>
                      </a:lnTo>
                      <a:lnTo>
                        <a:pt x="7327" y="6382"/>
                      </a:lnTo>
                      <a:lnTo>
                        <a:pt x="404" y="2308"/>
                      </a:lnTo>
                      <a:lnTo>
                        <a:pt x="4734" y="7650"/>
                      </a:lnTo>
                      <a:lnTo>
                        <a:pt x="0" y="8669"/>
                      </a:lnTo>
                      <a:lnTo>
                        <a:pt x="3806" y="11829"/>
                      </a:lnTo>
                      <a:lnTo>
                        <a:pt x="214" y="14677"/>
                      </a:lnTo>
                      <a:lnTo>
                        <a:pt x="5757" y="14054"/>
                      </a:lnTo>
                      <a:lnTo>
                        <a:pt x="4853" y="17796"/>
                      </a:lnTo>
                      <a:lnTo>
                        <a:pt x="7755" y="15717"/>
                      </a:lnTo>
                      <a:lnTo>
                        <a:pt x="8564" y="21600"/>
                      </a:lnTo>
                      <a:lnTo>
                        <a:pt x="10633" y="15010"/>
                      </a:lnTo>
                      <a:lnTo>
                        <a:pt x="13322" y="19874"/>
                      </a:lnTo>
                      <a:lnTo>
                        <a:pt x="14107" y="14552"/>
                      </a:lnTo>
                      <a:lnTo>
                        <a:pt x="18222" y="18211"/>
                      </a:lnTo>
                      <a:lnTo>
                        <a:pt x="16890" y="12993"/>
                      </a:lnTo>
                      <a:lnTo>
                        <a:pt x="21600" y="13388"/>
                      </a:lnTo>
                      <a:lnTo>
                        <a:pt x="17675" y="10561"/>
                      </a:lnTo>
                      <a:lnTo>
                        <a:pt x="21243" y="8149"/>
                      </a:lnTo>
                      <a:lnTo>
                        <a:pt x="16819" y="7339"/>
                      </a:lnTo>
                      <a:lnTo>
                        <a:pt x="18484" y="4470"/>
                      </a:lnTo>
                      <a:lnTo>
                        <a:pt x="14226" y="5322"/>
                      </a:lnTo>
                      <a:lnTo>
                        <a:pt x="14606" y="0"/>
                      </a:lnTo>
                      <a:lnTo>
                        <a:pt x="10848" y="5800"/>
                      </a:lnTo>
                    </a:path>
                  </a:pathLst>
                </a:custGeom>
                <a:solidFill>
                  <a:srgbClr val="FF9900"/>
                </a:solidFill>
                <a:ln w="15840" cap="flat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2" name="Freeform 50"/>
                <p:cNvSpPr>
                  <a:spLocks/>
                </p:cNvSpPr>
                <p:nvPr/>
              </p:nvSpPr>
              <p:spPr bwMode="auto">
                <a:xfrm>
                  <a:off x="0" y="351"/>
                  <a:ext cx="547" cy="1400"/>
                </a:xfrm>
                <a:custGeom>
                  <a:avLst/>
                  <a:gdLst>
                    <a:gd name="T0" fmla="*/ 0 w 21600"/>
                    <a:gd name="T1" fmla="*/ 1400 h 21600"/>
                    <a:gd name="T2" fmla="*/ 547 w 21600"/>
                    <a:gd name="T3" fmla="*/ 649 h 21600"/>
                    <a:gd name="T4" fmla="*/ 34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21600" y="10013"/>
                      </a:lnTo>
                      <a:lnTo>
                        <a:pt x="1356" y="0"/>
                      </a:lnTo>
                    </a:path>
                  </a:pathLst>
                </a:custGeom>
                <a:noFill/>
                <a:ln w="3672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3" name="Rectangle 51"/>
                <p:cNvSpPr>
                  <a:spLocks/>
                </p:cNvSpPr>
                <p:nvPr/>
              </p:nvSpPr>
              <p:spPr bwMode="auto">
                <a:xfrm>
                  <a:off x="-57" y="506"/>
                  <a:ext cx="656" cy="2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86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400" dirty="0" smtClean="0">
                      <a:solidFill>
                        <a:srgbClr val="800000"/>
                      </a:solidFill>
                      <a:latin typeface="Times New Roman" charset="0"/>
                      <a:ea typeface="ＭＳ Ｐゴシック" charset="0"/>
                      <a:sym typeface="Times New Roman" charset="0"/>
                    </a:rPr>
                    <a:t>e</a:t>
                  </a:r>
                  <a:r>
                    <a:rPr lang="en-US" sz="1400" baseline="33000" dirty="0" smtClean="0">
                      <a:solidFill>
                        <a:srgbClr val="800000"/>
                      </a:solidFill>
                      <a:latin typeface="Lucida Grande" charset="0"/>
                      <a:ea typeface="ＭＳ Ｐゴシック" charset="0"/>
                      <a:sym typeface="Lucida Grande" charset="0"/>
                    </a:rPr>
                    <a:t>’</a:t>
                  </a:r>
                  <a:endParaRPr lang="en-US" sz="1400" baseline="33000" dirty="0">
                    <a:solidFill>
                      <a:srgbClr val="800000"/>
                    </a:solidFill>
                    <a:latin typeface="Lucida Grande" charset="0"/>
                    <a:ea typeface="ＭＳ Ｐゴシック" charset="0"/>
                    <a:sym typeface="Lucida Grande" charset="0"/>
                  </a:endParaRPr>
                </a:p>
              </p:txBody>
            </p:sp>
            <p:sp>
              <p:nvSpPr>
                <p:cNvPr id="74" name="Rectangle 52"/>
                <p:cNvSpPr>
                  <a:spLocks/>
                </p:cNvSpPr>
                <p:nvPr/>
              </p:nvSpPr>
              <p:spPr bwMode="auto">
                <a:xfrm>
                  <a:off x="-38" y="1090"/>
                  <a:ext cx="656" cy="2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86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400" dirty="0" smtClean="0">
                      <a:solidFill>
                        <a:srgbClr val="800000"/>
                      </a:solidFill>
                      <a:latin typeface="Times New Roman" charset="0"/>
                      <a:ea typeface="ＭＳ Ｐゴシック" charset="0"/>
                      <a:sym typeface="Times New Roman" charset="0"/>
                    </a:rPr>
                    <a:t>e</a:t>
                  </a:r>
                  <a:endParaRPr lang="en-US" sz="1400" baseline="33000" dirty="0">
                    <a:solidFill>
                      <a:srgbClr val="800000"/>
                    </a:solidFill>
                    <a:latin typeface="Lucida Grande" charset="0"/>
                    <a:ea typeface="ＭＳ Ｐゴシック" charset="0"/>
                    <a:sym typeface="Lucida Grande" charset="0"/>
                  </a:endParaRPr>
                </a:p>
              </p:txBody>
            </p:sp>
          </p:grpSp>
        </p:grpSp>
      </p:grp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956C-1F8E-0B40-A6DA-3E931C673695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108978" y="749070"/>
            <a:ext cx="8908022" cy="1968731"/>
            <a:chOff x="176722" y="740600"/>
            <a:chExt cx="8226445" cy="2226507"/>
          </a:xfrm>
        </p:grpSpPr>
        <p:sp>
          <p:nvSpPr>
            <p:cNvPr id="11" name="Abgerundetes Rechteck 10"/>
            <p:cNvSpPr/>
            <p:nvPr/>
          </p:nvSpPr>
          <p:spPr>
            <a:xfrm>
              <a:off x="202218" y="773116"/>
              <a:ext cx="8200949" cy="1936215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13" name="Picture 27" descr="uli_nucleon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8760000">
              <a:off x="6722426" y="1044062"/>
              <a:ext cx="1066800" cy="842963"/>
            </a:xfrm>
            <a:prstGeom prst="rect">
              <a:avLst/>
            </a:prstGeom>
            <a:noFill/>
          </p:spPr>
        </p:pic>
        <p:sp>
          <p:nvSpPr>
            <p:cNvPr id="14" name="Textfeld 13"/>
            <p:cNvSpPr txBox="1"/>
            <p:nvPr/>
          </p:nvSpPr>
          <p:spPr>
            <a:xfrm>
              <a:off x="520802" y="740600"/>
              <a:ext cx="73366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How are sea quarks and gluons and their spin distributed</a:t>
              </a:r>
            </a:p>
            <a:p>
              <a:r>
                <a:rPr lang="en-US" sz="2000" dirty="0"/>
                <a:t>in space and momentum inside the nucleon?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4" name="Gruppierung 7"/>
            <p:cNvGrpSpPr/>
            <p:nvPr/>
          </p:nvGrpSpPr>
          <p:grpSpPr>
            <a:xfrm>
              <a:off x="176722" y="1523707"/>
              <a:ext cx="871268" cy="538346"/>
              <a:chOff x="-75398" y="1981565"/>
              <a:chExt cx="1069596" cy="716388"/>
            </a:xfrm>
          </p:grpSpPr>
          <p:pic>
            <p:nvPicPr>
              <p:cNvPr id="16" name="Bild 1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75398" y="1981565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7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8" name="Textfeld 17"/>
            <p:cNvSpPr txBox="1"/>
            <p:nvPr/>
          </p:nvSpPr>
          <p:spPr>
            <a:xfrm>
              <a:off x="599919" y="1448493"/>
              <a:ext cx="6328976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/>
                <a:t>How are these quark and gluon distributions correlated with the </a:t>
              </a:r>
              <a:endParaRPr lang="en-US" sz="1600" b="0" dirty="0" smtClean="0"/>
            </a:p>
            <a:p>
              <a:r>
                <a:rPr lang="en-US" sz="1600" b="0" dirty="0" smtClean="0"/>
                <a:t>over all nucleon </a:t>
              </a:r>
              <a:r>
                <a:rPr lang="en-US" sz="1600" b="0" dirty="0"/>
                <a:t>properties, such as spin direction?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grpSp>
          <p:nvGrpSpPr>
            <p:cNvPr id="5" name="Gruppierung 7"/>
            <p:cNvGrpSpPr/>
            <p:nvPr/>
          </p:nvGrpSpPr>
          <p:grpSpPr>
            <a:xfrm>
              <a:off x="176722" y="2037190"/>
              <a:ext cx="871268" cy="929917"/>
              <a:chOff x="-75398" y="1460494"/>
              <a:chExt cx="1069596" cy="1237459"/>
            </a:xfrm>
          </p:grpSpPr>
          <p:pic>
            <p:nvPicPr>
              <p:cNvPr id="21" name="Bild 2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75398" y="1460494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2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23" name="Textfeld 22"/>
            <p:cNvSpPr txBox="1"/>
            <p:nvPr/>
          </p:nvSpPr>
          <p:spPr>
            <a:xfrm>
              <a:off x="599919" y="2012974"/>
              <a:ext cx="550643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/>
                <a:t>What is the role of the motion of sea quarks and gluons </a:t>
              </a:r>
              <a:endParaRPr lang="en-US" sz="1600" b="0" dirty="0" smtClean="0"/>
            </a:p>
            <a:p>
              <a:r>
                <a:rPr lang="en-US" sz="1600" b="0" dirty="0" smtClean="0"/>
                <a:t>in </a:t>
              </a:r>
              <a:r>
                <a:rPr lang="en-US" sz="1600" b="0" dirty="0"/>
                <a:t>building </a:t>
              </a:r>
              <a:r>
                <a:rPr lang="en-US" sz="1600" b="0" dirty="0" smtClean="0"/>
                <a:t>the nucleon </a:t>
              </a:r>
              <a:r>
                <a:rPr lang="en-US" sz="1600" b="0" dirty="0"/>
                <a:t>spin?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pic>
          <p:nvPicPr>
            <p:cNvPr id="49" name="Bild 2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23410" y="1819150"/>
              <a:ext cx="1183405" cy="932380"/>
            </a:xfrm>
            <a:prstGeom prst="rect">
              <a:avLst/>
            </a:prstGeom>
          </p:spPr>
        </p:pic>
      </p:grp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115" name="Text Box 4"/>
          <p:cNvSpPr txBox="1">
            <a:spLocks noChangeArrowheads="1"/>
          </p:cNvSpPr>
          <p:nvPr/>
        </p:nvSpPr>
        <p:spPr bwMode="auto">
          <a:xfrm>
            <a:off x="418311" y="135847"/>
            <a:ext cx="7153598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Most compelling physics goals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116" name="Picture 1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sp>
        <p:nvSpPr>
          <p:cNvPr id="11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3181819" y="1462258"/>
            <a:ext cx="3522305" cy="5129136"/>
            <a:chOff x="6136346" y="617538"/>
            <a:chExt cx="2232041" cy="3230879"/>
          </a:xfrm>
        </p:grpSpPr>
        <p:pic>
          <p:nvPicPr>
            <p:cNvPr id="119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36346" y="617538"/>
              <a:ext cx="2232041" cy="32308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0" name="Rectangle 119"/>
            <p:cNvSpPr/>
            <p:nvPr/>
          </p:nvSpPr>
          <p:spPr>
            <a:xfrm rot="1140000">
              <a:off x="6148915" y="3125912"/>
              <a:ext cx="15857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a-DK" sz="1600" dirty="0" err="1" smtClean="0">
                  <a:solidFill>
                    <a:schemeClr val="bg1"/>
                  </a:solidFill>
                </a:rPr>
                <a:t>arXiv</a:t>
              </a:r>
              <a:r>
                <a:rPr lang="da-DK" sz="1600" dirty="0" smtClean="0">
                  <a:solidFill>
                    <a:schemeClr val="bg1"/>
                  </a:solidFill>
                </a:rPr>
                <a:t>: 1212.1701</a:t>
              </a:r>
              <a:endParaRPr lang="en-US" sz="16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648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0616" y="780688"/>
            <a:ext cx="4572000" cy="2895600"/>
          </a:xfrm>
          <a:prstGeom prst="rect">
            <a:avLst/>
          </a:prstGeom>
        </p:spPr>
      </p:pic>
      <p:sp>
        <p:nvSpPr>
          <p:cNvPr id="100" name="TextBox 99"/>
          <p:cNvSpPr txBox="1"/>
          <p:nvPr/>
        </p:nvSpPr>
        <p:spPr>
          <a:xfrm>
            <a:off x="565182" y="4465180"/>
            <a:ext cx="414239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World’s first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Polarized electron-proton/light ion </a:t>
            </a:r>
          </a:p>
          <a:p>
            <a:r>
              <a:rPr lang="en-US" b="1" dirty="0"/>
              <a:t>a</a:t>
            </a:r>
            <a:r>
              <a:rPr lang="en-US" b="1" dirty="0" smtClean="0"/>
              <a:t>nd </a:t>
            </a:r>
            <a:r>
              <a:rPr lang="en-US" b="1" dirty="0" smtClean="0">
                <a:solidFill>
                  <a:srgbClr val="0000FF"/>
                </a:solidFill>
              </a:rPr>
              <a:t>electron-Nucleus collider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 smtClean="0">
              <a:solidFill>
                <a:srgbClr val="E248F7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Both designs use DOE’s significant investments in infrastructure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45334" y="3094132"/>
            <a:ext cx="38651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e-A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b="1" dirty="0" smtClean="0">
                <a:solidFill>
                  <a:srgbClr val="FF0000"/>
                </a:solidFill>
              </a:rPr>
              <a:t>Wide range in nuclei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per nucleon same as </a:t>
            </a:r>
            <a:r>
              <a:rPr lang="en-US" dirty="0" err="1" smtClean="0">
                <a:solidFill>
                  <a:srgbClr val="0000FF"/>
                </a:solidFill>
              </a:rPr>
              <a:t>e+p</a:t>
            </a:r>
            <a:endParaRPr lang="en-US" dirty="0" smtClean="0">
              <a:solidFill>
                <a:srgbClr val="0000FF"/>
              </a:solidFill>
            </a:endParaRP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Variable center of mass energy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209" y="677725"/>
            <a:ext cx="8687983" cy="474379"/>
          </a:xfrm>
        </p:spPr>
        <p:txBody>
          <a:bodyPr anchor="t">
            <a:norm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Two proposals for realization of the Science Case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97" name="TextBox 96"/>
          <p:cNvSpPr txBox="1"/>
          <p:nvPr/>
        </p:nvSpPr>
        <p:spPr>
          <a:xfrm>
            <a:off x="588703" y="1379731"/>
            <a:ext cx="383951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e-N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FF0000"/>
                </a:solidFill>
              </a:rPr>
              <a:t>Polarized beams: e, p, d/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He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</a:t>
            </a:r>
            <a:r>
              <a:rPr lang="en-US" dirty="0" err="1" smtClean="0">
                <a:solidFill>
                  <a:srgbClr val="0000FF"/>
                </a:solidFill>
              </a:rPr>
              <a:t>L</a:t>
            </a:r>
            <a:r>
              <a:rPr lang="en-US" baseline="-25000" dirty="0" err="1" smtClean="0">
                <a:solidFill>
                  <a:srgbClr val="0000FF"/>
                </a:solidFill>
              </a:rPr>
              <a:t>ep</a:t>
            </a:r>
            <a:r>
              <a:rPr lang="en-US" dirty="0" smtClean="0">
                <a:solidFill>
                  <a:srgbClr val="0000FF"/>
                </a:solidFill>
              </a:rPr>
              <a:t> ~ 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r>
              <a:rPr lang="en-US" baseline="30000" dirty="0" smtClean="0">
                <a:solidFill>
                  <a:srgbClr val="FF0000"/>
                </a:solidFill>
              </a:rPr>
              <a:t>34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cm</a:t>
            </a:r>
            <a:r>
              <a:rPr lang="en-US" baseline="30000" dirty="0" smtClean="0">
                <a:solidFill>
                  <a:srgbClr val="0000FF"/>
                </a:solidFill>
              </a:rPr>
              <a:t>-2</a:t>
            </a:r>
            <a:r>
              <a:rPr lang="en-US" dirty="0" smtClean="0">
                <a:solidFill>
                  <a:srgbClr val="0000FF"/>
                </a:solidFill>
              </a:rPr>
              <a:t>sec</a:t>
            </a:r>
            <a:r>
              <a:rPr lang="en-US" baseline="30000" dirty="0" smtClean="0">
                <a:solidFill>
                  <a:srgbClr val="0000FF"/>
                </a:solidFill>
              </a:rPr>
              <a:t>-1</a:t>
            </a:r>
          </a:p>
          <a:p>
            <a:pPr lvl="1" algn="r"/>
            <a:r>
              <a:rPr lang="en-US" dirty="0" smtClean="0">
                <a:solidFill>
                  <a:srgbClr val="0000FF"/>
                </a:solidFill>
              </a:rPr>
              <a:t>100-1000 times HERA</a:t>
            </a:r>
          </a:p>
          <a:p>
            <a:pPr marL="285750" indent="-285750" algn="r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√s = 20-100 (145) GeV </a:t>
            </a:r>
            <a:r>
              <a:rPr lang="en-US" dirty="0" smtClean="0">
                <a:solidFill>
                  <a:srgbClr val="FF0000"/>
                </a:solidFill>
              </a:rPr>
              <a:t>Variable </a:t>
            </a:r>
            <a:r>
              <a:rPr lang="en-US" dirty="0" err="1" smtClean="0">
                <a:solidFill>
                  <a:srgbClr val="FF0000"/>
                </a:solidFill>
              </a:rPr>
              <a:t>CoM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>
                <a:solidFill>
                  <a:srgbClr val="C90000"/>
                </a:solidFill>
              </a:rPr>
              <a:t>The Electron Ion Collider</a:t>
            </a:r>
            <a:endParaRPr lang="en-GB" sz="2800" b="1" dirty="0">
              <a:solidFill>
                <a:srgbClr val="C9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016" y="3790147"/>
            <a:ext cx="4498980" cy="213771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234674" y="2967132"/>
            <a:ext cx="2870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eRHIC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Brookhaven National Lab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82787" y="5578553"/>
            <a:ext cx="34484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JLEIC</a:t>
            </a:r>
          </a:p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Thomas Jefferson National Lab</a:t>
            </a:r>
            <a:endParaRPr lang="en-US" sz="2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24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097" y="49160"/>
            <a:ext cx="908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Handwriting - Dakota"/>
                <a:cs typeface="Handwriting - Dakota"/>
              </a:rPr>
              <a:t>E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IC: the Ultimate multi-dimension experience !</a:t>
            </a:r>
            <a:endParaRPr lang="en-US" sz="2800" b="1" i="1" dirty="0">
              <a:solidFill>
                <a:srgbClr val="FF0000"/>
              </a:solidFill>
              <a:latin typeface="Handwriting - Dakota"/>
              <a:cs typeface="Handwriting - Dakot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3123" y="715951"/>
            <a:ext cx="4333665" cy="3821490"/>
            <a:chOff x="4653123" y="775251"/>
            <a:chExt cx="4333665" cy="3821490"/>
          </a:xfrm>
        </p:grpSpPr>
        <p:sp>
          <p:nvSpPr>
            <p:cNvPr id="8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797731"/>
              <a:ext cx="3703858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nucleons/nuclei?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877221"/>
              <a:ext cx="1183405" cy="932380"/>
            </a:xfrm>
            <a:prstGeom prst="rect">
              <a:avLst/>
            </a:prstGeom>
          </p:spPr>
        </p:pic>
        <p:sp>
          <p:nvSpPr>
            <p:cNvPr id="12" name="Textfeld 26"/>
            <p:cNvSpPr txBox="1"/>
            <p:nvPr/>
          </p:nvSpPr>
          <p:spPr>
            <a:xfrm>
              <a:off x="5215056" y="10369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679702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9072" y="4520054"/>
            <a:ext cx="4776877" cy="1878816"/>
            <a:chOff x="247727" y="634974"/>
            <a:chExt cx="4776877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2130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Proton structure: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4023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ounded Rectangle 14336"/>
          <p:cNvSpPr/>
          <p:nvPr/>
        </p:nvSpPr>
        <p:spPr>
          <a:xfrm>
            <a:off x="4879340" y="2486563"/>
            <a:ext cx="4188460" cy="3888837"/>
          </a:xfrm>
          <a:prstGeom prst="round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solidFill>
              <a:schemeClr val="accent1">
                <a:lumMod val="60000"/>
                <a:lumOff val="40000"/>
                <a:alpha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rcRect l="8471" t="4706" r="2824" b="4706"/>
          <a:stretch>
            <a:fillRect/>
          </a:stretch>
        </p:blipFill>
        <p:spPr>
          <a:xfrm>
            <a:off x="3936182" y="2323358"/>
            <a:ext cx="1277170" cy="78256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1434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7C6F219-4AA5-7A41-B081-DF8C77E34B8A}" type="slidenum">
              <a:rPr lang="en-US"/>
              <a:pPr/>
              <a:t>6</a:t>
            </a:fld>
            <a:endParaRPr lang="en-US"/>
          </a:p>
        </p:txBody>
      </p:sp>
      <p:sp>
        <p:nvSpPr>
          <p:cNvPr id="14344" name="AutoShape 6"/>
          <p:cNvSpPr>
            <a:spLocks noChangeArrowheads="1"/>
          </p:cNvSpPr>
          <p:nvPr/>
        </p:nvSpPr>
        <p:spPr bwMode="auto">
          <a:xfrm>
            <a:off x="5622925" y="6219825"/>
            <a:ext cx="1439863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Down Arrow 19"/>
          <p:cNvSpPr/>
          <p:nvPr/>
        </p:nvSpPr>
        <p:spPr>
          <a:xfrm rot="3960000">
            <a:off x="2767022" y="1851819"/>
            <a:ext cx="516572" cy="1958783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 rot="17700000">
            <a:off x="5833679" y="1901777"/>
            <a:ext cx="516572" cy="1826191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 rot="20100000">
            <a:off x="2322742" y="2475110"/>
            <a:ext cx="828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TMDs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4" name="TextBox 23"/>
          <p:cNvSpPr txBox="1"/>
          <p:nvPr/>
        </p:nvSpPr>
        <p:spPr>
          <a:xfrm rot="1380000">
            <a:off x="6054164" y="2478420"/>
            <a:ext cx="7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GPDs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pic>
        <p:nvPicPr>
          <p:cNvPr id="38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0640" y="928955"/>
            <a:ext cx="2497137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6" name="Content Placeholder 2"/>
          <p:cNvSpPr txBox="1">
            <a:spLocks/>
          </p:cNvSpPr>
          <p:nvPr/>
        </p:nvSpPr>
        <p:spPr bwMode="auto">
          <a:xfrm>
            <a:off x="320040" y="3389471"/>
            <a:ext cx="8712200" cy="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defRPr sz="22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defRPr sz="20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2pPr>
            <a:lvl3pPr marL="10858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 typeface="Courier New"/>
              <a:buChar char="o"/>
              <a:defRPr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3pPr>
            <a:lvl4pPr marL="14287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ü"/>
              <a:defRPr sz="16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4pPr>
            <a:lvl5pPr marL="17716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Char char="-"/>
              <a:defRPr sz="14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5pPr>
            <a:lvl6pPr marL="22288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6860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1432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6004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 typeface="Wingdings" charset="2"/>
              <a:buNone/>
            </a:pPr>
            <a:r>
              <a:rPr lang="en-US" sz="1600" dirty="0" smtClean="0">
                <a:solidFill>
                  <a:srgbClr val="FFFF66"/>
                </a:solidFill>
                <a:latin typeface="Comic Sans MS" charset="0"/>
              </a:rPr>
              <a:t>   </a:t>
            </a:r>
            <a:r>
              <a:rPr lang="en-US" sz="1800" dirty="0" smtClean="0">
                <a:solidFill>
                  <a:srgbClr val="0000FF"/>
                </a:solidFill>
                <a:latin typeface="Comic Sans MS" charset="0"/>
              </a:rPr>
              <a:t>2D+1 picture in momentum space             2D+1 picture in coordinate space</a:t>
            </a:r>
          </a:p>
          <a:p>
            <a:pPr>
              <a:buNone/>
            </a:pPr>
            <a:r>
              <a:rPr lang="en-US" sz="1600" dirty="0" smtClean="0">
                <a:latin typeface="Comic Sans MS" charset="0"/>
              </a:rPr>
              <a:t>   transverse momentum </a:t>
            </a:r>
            <a:r>
              <a:rPr lang="en-US" sz="1600" dirty="0">
                <a:latin typeface="Comic Sans MS" charset="0"/>
              </a:rPr>
              <a:t>dependent </a:t>
            </a:r>
            <a:r>
              <a:rPr lang="en-US" sz="1600" dirty="0" smtClean="0">
                <a:latin typeface="Comic Sans MS" charset="0"/>
              </a:rPr>
              <a:t>PDFs              generalized </a:t>
            </a:r>
            <a:r>
              <a:rPr lang="en-US" sz="1600" dirty="0" err="1" smtClean="0">
                <a:latin typeface="Comic Sans MS" charset="0"/>
              </a:rPr>
              <a:t>parton</a:t>
            </a:r>
            <a:r>
              <a:rPr lang="en-US" sz="1600" dirty="0" smtClean="0">
                <a:latin typeface="Comic Sans MS" charset="0"/>
              </a:rPr>
              <a:t> distributions</a:t>
            </a:r>
          </a:p>
          <a:p>
            <a:pPr lvl="1">
              <a:buFont typeface="Wingdings" charset="2"/>
              <a:buNone/>
            </a:pPr>
            <a:r>
              <a:rPr lang="en-US" sz="1600" dirty="0" smtClean="0">
                <a:latin typeface="Comic Sans MS" charset="0"/>
                <a:sym typeface="Wingdings" charset="2"/>
              </a:rPr>
              <a:t> </a:t>
            </a:r>
            <a:r>
              <a:rPr lang="en-US" sz="1600" dirty="0" smtClean="0">
                <a:latin typeface="Comic Sans MS" charset="0"/>
                <a:sym typeface="Wingdings"/>
              </a:rPr>
              <a:t> SIDIS, </a:t>
            </a:r>
            <a:r>
              <a:rPr lang="en-US" sz="1600" dirty="0" err="1" smtClean="0">
                <a:latin typeface="Comic Sans MS" charset="0"/>
                <a:sym typeface="Wingdings"/>
              </a:rPr>
              <a:t>Drell</a:t>
            </a:r>
            <a:r>
              <a:rPr lang="en-US" sz="1600" dirty="0" smtClean="0">
                <a:latin typeface="Comic Sans MS" charset="0"/>
                <a:sym typeface="Wingdings"/>
              </a:rPr>
              <a:t>-Yan, weak bosons</a:t>
            </a:r>
            <a:r>
              <a:rPr lang="en-US" sz="1600" dirty="0" smtClean="0">
                <a:latin typeface="Comic Sans MS" charset="0"/>
                <a:sym typeface="Wingdings" charset="2"/>
              </a:rPr>
              <a:t>                   exclusive reaction</a:t>
            </a:r>
            <a:endParaRPr lang="en-US" dirty="0" smtClean="0">
              <a:latin typeface="Comic Sans MS" charset="0"/>
            </a:endParaRPr>
          </a:p>
          <a:p>
            <a:pPr lvl="1"/>
            <a:endParaRPr lang="en-US" dirty="0">
              <a:latin typeface="Comic Sans MS" charset="0"/>
            </a:endParaRPr>
          </a:p>
        </p:txBody>
      </p:sp>
      <p:pic>
        <p:nvPicPr>
          <p:cNvPr id="31" name="Picture 30" descr="plotGPD2D.eps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69" b="15787"/>
          <a:stretch/>
        </p:blipFill>
        <p:spPr>
          <a:xfrm>
            <a:off x="5172534" y="4457700"/>
            <a:ext cx="3745405" cy="1591793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</p:pic>
      <p:cxnSp>
        <p:nvCxnSpPr>
          <p:cNvPr id="32" name="Straight Connector 31"/>
          <p:cNvCxnSpPr/>
          <p:nvPr/>
        </p:nvCxnSpPr>
        <p:spPr>
          <a:xfrm>
            <a:off x="5629641" y="5170530"/>
            <a:ext cx="2378345" cy="14187"/>
          </a:xfrm>
          <a:prstGeom prst="line">
            <a:avLst/>
          </a:prstGeom>
          <a:ln>
            <a:solidFill>
              <a:schemeClr val="tx1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5671023" y="4411692"/>
            <a:ext cx="224810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rPr>
              <a:t>Quarks</a:t>
            </a:r>
          </a:p>
          <a:p>
            <a:pPr algn="ctr"/>
            <a:endParaRPr lang="en-US" sz="1400" dirty="0" smtClean="0">
              <a:solidFill>
                <a:srgbClr val="FF29FE"/>
              </a:solidFill>
              <a:effectLst>
                <a:outerShdw blurRad="38100" dist="38100" dir="2700000" algn="tl">
                  <a:srgbClr val="FFFFFF"/>
                </a:outerShdw>
              </a:effectLst>
              <a:ea typeface="Comic Sans MS" charset="0"/>
              <a:cs typeface="Comic Sans MS" charset="0"/>
              <a:sym typeface="Wingdings" charset="2"/>
            </a:endParaRPr>
          </a:p>
          <a:p>
            <a:pPr algn="ctr"/>
            <a:endParaRPr lang="en-US" sz="1400" dirty="0">
              <a:solidFill>
                <a:srgbClr val="FF29FE"/>
              </a:solidFill>
              <a:effectLst>
                <a:outerShdw blurRad="38100" dist="38100" dir="2700000" algn="tl">
                  <a:srgbClr val="FFFFFF"/>
                </a:outerShdw>
              </a:effectLst>
              <a:ea typeface="Comic Sans MS" charset="0"/>
              <a:cs typeface="Comic Sans MS" charset="0"/>
              <a:sym typeface="Wingdings" charset="2"/>
            </a:endParaRPr>
          </a:p>
          <a:p>
            <a:pPr algn="ctr"/>
            <a:endParaRPr lang="en-US" sz="1400" dirty="0">
              <a:solidFill>
                <a:srgbClr val="FF29FE"/>
              </a:solidFill>
              <a:effectLst>
                <a:outerShdw blurRad="38100" dist="38100" dir="2700000" algn="tl">
                  <a:srgbClr val="FFFFFF"/>
                </a:outerShdw>
              </a:effectLst>
              <a:ea typeface="Comic Sans MS" charset="0"/>
              <a:cs typeface="Comic Sans MS" charset="0"/>
              <a:sym typeface="Wingdings" charset="2"/>
            </a:endParaRPr>
          </a:p>
          <a:p>
            <a:pPr algn="ctr"/>
            <a:endParaRPr lang="en-US" sz="1400" b="1" dirty="0" smtClean="0">
              <a:solidFill>
                <a:srgbClr val="FF29FE"/>
              </a:solidFill>
              <a:effectLst>
                <a:outerShdw blurRad="38100" dist="38100" dir="2700000" algn="tl">
                  <a:srgbClr val="FFFFFF"/>
                </a:outerShdw>
              </a:effectLst>
              <a:ea typeface="Comic Sans MS" charset="0"/>
              <a:cs typeface="Comic Sans MS" charset="0"/>
              <a:sym typeface="Wingdings" charset="2"/>
            </a:endParaRPr>
          </a:p>
          <a:p>
            <a:r>
              <a:rPr lang="en-US" sz="1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rPr>
              <a:t>u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rPr>
              <a:t>npolarised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rPr>
              <a:t>            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it-IT" sz="14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Comic Sans MS" charset="0"/>
              <a:cs typeface="Comic Sans MS" charset="0"/>
              <a:sym typeface="Wingdings" charset="2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00778" y="1832024"/>
            <a:ext cx="232492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Join the real  </a:t>
            </a:r>
          </a:p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3D experience!!</a:t>
            </a:r>
            <a:endParaRPr lang="en-US" sz="16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200" dirty="0">
                <a:solidFill>
                  <a:srgbClr val="0000FF"/>
                </a:solidFill>
              </a:rPr>
              <a:t>Quantum tomography of the </a:t>
            </a:r>
            <a:r>
              <a:rPr lang="en-US" sz="3200" dirty="0" smtClean="0">
                <a:solidFill>
                  <a:srgbClr val="0000FF"/>
                </a:solidFill>
              </a:rPr>
              <a:t>nucleons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619496" y="1411932"/>
            <a:ext cx="2092832" cy="847016"/>
            <a:chOff x="3619496" y="1411932"/>
            <a:chExt cx="2092832" cy="847016"/>
          </a:xfrm>
        </p:grpSpPr>
        <p:sp>
          <p:nvSpPr>
            <p:cNvPr id="14" name="Oval 13"/>
            <p:cNvSpPr/>
            <p:nvPr/>
          </p:nvSpPr>
          <p:spPr>
            <a:xfrm>
              <a:off x="3619496" y="1411932"/>
              <a:ext cx="2092832" cy="84701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77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95646444"/>
                </p:ext>
              </p:extLst>
            </p:nvPr>
          </p:nvGraphicFramePr>
          <p:xfrm>
            <a:off x="3836209" y="1574214"/>
            <a:ext cx="1573995" cy="5156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933" name="Equation" r:id="rId6" imgW="736600" imgH="241300" progId="Equation.3">
                    <p:embed/>
                  </p:oleObj>
                </mc:Choice>
                <mc:Fallback>
                  <p:oleObj name="Equation" r:id="rId6" imgW="736600" imgH="2413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836209" y="1574214"/>
                          <a:ext cx="1573995" cy="51561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TextBox 10"/>
          <p:cNvSpPr txBox="1"/>
          <p:nvPr/>
        </p:nvSpPr>
        <p:spPr>
          <a:xfrm>
            <a:off x="3344339" y="950267"/>
            <a:ext cx="4839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Wigner distribution                          </a:t>
            </a:r>
            <a:r>
              <a:rPr lang="en-US" sz="2400" b="1" dirty="0" smtClean="0">
                <a:solidFill>
                  <a:srgbClr val="0000FF"/>
                </a:solidFill>
              </a:rPr>
              <a:t>5D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54792" y="2553144"/>
            <a:ext cx="534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4336" name="TextBox 14335"/>
          <p:cNvSpPr txBox="1"/>
          <p:nvPr/>
        </p:nvSpPr>
        <p:spPr>
          <a:xfrm rot="20168512">
            <a:off x="2916289" y="2742437"/>
            <a:ext cx="1028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is-IS" sz="2400" dirty="0">
                <a:latin typeface="Comic Sans MS"/>
                <a:ea typeface="Cambria Math"/>
                <a:cs typeface="Comic Sans MS"/>
                <a:sym typeface="Cambria Math"/>
              </a:rPr>
              <a:t>∫</a:t>
            </a:r>
            <a:r>
              <a:rPr lang="is-IS" sz="2400" dirty="0" smtClean="0">
                <a:latin typeface="Comic Sans MS"/>
                <a:ea typeface="Cambria Math"/>
                <a:cs typeface="Comic Sans MS"/>
                <a:sym typeface="Cambria Math"/>
              </a:rPr>
              <a:t>d</a:t>
            </a:r>
            <a:r>
              <a:rPr lang="is-IS" sz="2400" baseline="30000" dirty="0" smtClean="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lang="is-IS" sz="2400" dirty="0" smtClean="0">
                <a:latin typeface="Comic Sans MS"/>
                <a:ea typeface="Cambria Math"/>
                <a:cs typeface="Comic Sans MS"/>
                <a:sym typeface="Cambria Math"/>
              </a:rPr>
              <a:t>b</a:t>
            </a:r>
            <a:r>
              <a:rPr lang="is-IS" sz="2400" baseline="-25000" dirty="0" smtClean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endParaRPr lang="is-IS" sz="2400" baseline="-25000" dirty="0">
              <a:latin typeface="Comic Sans MS"/>
              <a:ea typeface="Cambria Math"/>
              <a:cs typeface="Comic Sans MS"/>
              <a:sym typeface="Cambria Math"/>
            </a:endParaRPr>
          </a:p>
        </p:txBody>
      </p:sp>
      <p:sp>
        <p:nvSpPr>
          <p:cNvPr id="39" name="TextBox 38"/>
          <p:cNvSpPr txBox="1"/>
          <p:nvPr/>
        </p:nvSpPr>
        <p:spPr>
          <a:xfrm rot="1518625">
            <a:off x="5177402" y="2781069"/>
            <a:ext cx="1011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is-IS" sz="2400" dirty="0" smtClean="0">
                <a:latin typeface="Comic Sans MS"/>
                <a:ea typeface="Cambria Math"/>
                <a:cs typeface="Comic Sans MS"/>
                <a:sym typeface="Cambria Math"/>
              </a:rPr>
              <a:t>∫d</a:t>
            </a:r>
            <a:r>
              <a:rPr lang="is-IS" sz="2400" baseline="30000" dirty="0" smtClean="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lang="is-IS" sz="2400" dirty="0" smtClean="0">
                <a:latin typeface="Comic Sans MS"/>
                <a:ea typeface="Cambria Math"/>
                <a:cs typeface="Comic Sans MS"/>
                <a:sym typeface="Cambria Math"/>
              </a:rPr>
              <a:t>k</a:t>
            </a:r>
            <a:r>
              <a:rPr lang="is-IS" sz="2400" baseline="-25000" dirty="0" smtClean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endParaRPr lang="is-IS" sz="2400" baseline="-25000" dirty="0">
              <a:latin typeface="Comic Sans MS"/>
              <a:ea typeface="Cambria Math"/>
              <a:cs typeface="Comic Sans MS"/>
              <a:sym typeface="Cambria Math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784" y="4283998"/>
            <a:ext cx="3478566" cy="21358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4325" y="5130165"/>
            <a:ext cx="378402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"/>
                <a:cs typeface="Arial"/>
              </a:rPr>
              <a:t>See E. </a:t>
            </a:r>
            <a:r>
              <a:rPr lang="en-US" sz="2400" b="1" dirty="0" err="1" smtClean="0">
                <a:solidFill>
                  <a:srgbClr val="FF0000"/>
                </a:solidFill>
                <a:latin typeface="Arial"/>
                <a:cs typeface="Arial"/>
              </a:rPr>
              <a:t>Aschenauer’s</a:t>
            </a:r>
            <a:r>
              <a:rPr lang="en-US" sz="2400" b="1" dirty="0" smtClean="0">
                <a:solidFill>
                  <a:srgbClr val="FF0000"/>
                </a:solidFill>
                <a:latin typeface="Arial"/>
                <a:cs typeface="Arial"/>
              </a:rPr>
              <a:t> talk</a:t>
            </a:r>
            <a:endParaRPr lang="en-US" sz="24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354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animBg="1"/>
      <p:bldP spid="20" grpId="0" animBg="1"/>
      <p:bldP spid="21" grpId="0" animBg="1"/>
      <p:bldP spid="23" grpId="0"/>
      <p:bldP spid="24" grpId="0"/>
      <p:bldP spid="26" grpId="0"/>
      <p:bldP spid="33" grpId="0"/>
      <p:bldP spid="14336" grpId="0"/>
      <p:bldP spid="39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" name="Equation" r:id="rId3" imgW="3403600" imgH="393700" progId="Equation.3">
                  <p:embed/>
                </p:oleObj>
              </mc:Choice>
              <mc:Fallback>
                <p:oleObj name="Equation" r:id="rId3" imgW="34036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291" y="4246569"/>
                        <a:ext cx="5290250" cy="647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550396" y="1619185"/>
            <a:ext cx="6823359" cy="1760115"/>
            <a:chOff x="550396" y="1619185"/>
            <a:chExt cx="6823359" cy="1760115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0396" y="1619185"/>
              <a:ext cx="2496814" cy="1760115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3149836" y="2082800"/>
            <a:ext cx="1508125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54" name="Equation" r:id="rId6" imgW="723900" imgH="177800" progId="Equation.3">
                    <p:embed/>
                  </p:oleObj>
                </mc:Choice>
                <mc:Fallback>
                  <p:oleObj name="Equation" r:id="rId6" imgW="7239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9836" y="2082800"/>
                          <a:ext cx="1508125" cy="371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3057009" y="2606675"/>
            <a:ext cx="1736725" cy="373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55" name="Equation" r:id="rId8" imgW="825500" imgH="177800" progId="Equation.3">
                    <p:embed/>
                  </p:oleObj>
                </mc:Choice>
                <mc:Fallback>
                  <p:oleObj name="Equation" r:id="rId8" imgW="8255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57009" y="2606675"/>
                          <a:ext cx="1736725" cy="3730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4802628" y="2049168"/>
              <a:ext cx="21463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749354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317500" y="3411538"/>
            <a:ext cx="5669427" cy="640806"/>
            <a:chOff x="317500" y="3411538"/>
            <a:chExt cx="5669427" cy="64080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317500" y="3411538"/>
            <a:ext cx="2535238" cy="5794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56" name="Equation" r:id="rId10" imgW="1574800" imgH="381000" progId="Equation.3">
                    <p:embed/>
                  </p:oleObj>
                </mc:Choice>
                <mc:Fallback>
                  <p:oleObj name="Equation" r:id="rId10" imgW="1574800" imgH="381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500" y="3411538"/>
                          <a:ext cx="2535238" cy="5794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" name="Equation" r:id="rId12" imgW="3378200" imgH="406400" progId="Equation.3">
                  <p:embed/>
                </p:oleObj>
              </mc:Choice>
              <mc:Fallback>
                <p:oleObj name="Equation" r:id="rId12" imgW="33782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" y="5187950"/>
                        <a:ext cx="5456238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2007369" y="5251676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" name="Equation" r:id="rId14" imgW="2590800" imgH="495300" progId="Equation.3">
                  <p:embed/>
                </p:oleObj>
              </mc:Choice>
              <mc:Fallback>
                <p:oleObj name="Equation" r:id="rId14" imgW="2590800" imgH="495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51" y="873125"/>
                        <a:ext cx="3859302" cy="738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7" name="Group 27"/>
          <p:cNvGrpSpPr/>
          <p:nvPr/>
        </p:nvGrpSpPr>
        <p:grpSpPr>
          <a:xfrm>
            <a:off x="7268243" y="1317771"/>
            <a:ext cx="1728420" cy="2711033"/>
            <a:chOff x="3292475" y="1524000"/>
            <a:chExt cx="2514600" cy="3703638"/>
          </a:xfrm>
        </p:grpSpPr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44" name="Picture 15" descr="fig02-3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7</a:t>
            </a:fld>
            <a:endParaRPr lang="en-US"/>
          </a:p>
        </p:txBody>
      </p:sp>
      <p:cxnSp>
        <p:nvCxnSpPr>
          <p:cNvPr id="47" name="Straight Arrow Connector 46"/>
          <p:cNvCxnSpPr>
            <a:stCxn id="29" idx="4"/>
          </p:cNvCxnSpPr>
          <p:nvPr/>
        </p:nvCxnSpPr>
        <p:spPr bwMode="auto">
          <a:xfrm>
            <a:off x="4415651" y="5899377"/>
            <a:ext cx="1918309" cy="28025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4495801" y="6126108"/>
            <a:ext cx="4358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responsible for orbital angular momentum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427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880272" y="1143001"/>
            <a:ext cx="3677423" cy="1673206"/>
            <a:chOff x="2905" y="692"/>
            <a:chExt cx="2189" cy="1013"/>
          </a:xfrm>
        </p:grpSpPr>
        <p:graphicFrame>
          <p:nvGraphicFramePr>
            <p:cNvPr id="32770" name="Object 2"/>
            <p:cNvGraphicFramePr>
              <a:graphicFrameLocks noChangeAspect="1"/>
            </p:cNvGraphicFramePr>
            <p:nvPr/>
          </p:nvGraphicFramePr>
          <p:xfrm>
            <a:off x="4656" y="1576"/>
            <a:ext cx="65" cy="1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9806" name="Equation" r:id="rId4" imgW="76200" imgH="177800" progId="Equation.3">
                    <p:embed/>
                  </p:oleObj>
                </mc:Choice>
                <mc:Fallback>
                  <p:oleObj name="Equation" r:id="rId4" imgW="762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56" y="1576"/>
                          <a:ext cx="65" cy="12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800" name="Freeform 9"/>
            <p:cNvSpPr>
              <a:spLocks noChangeArrowheads="1"/>
            </p:cNvSpPr>
            <p:nvPr/>
          </p:nvSpPr>
          <p:spPr bwMode="auto">
            <a:xfrm flipV="1">
              <a:off x="3395" y="945"/>
              <a:ext cx="642" cy="77"/>
            </a:xfrm>
            <a:custGeom>
              <a:avLst/>
              <a:gdLst>
                <a:gd name="T0" fmla="*/ 0 w 777"/>
                <a:gd name="T1" fmla="*/ 9 h 133"/>
                <a:gd name="T2" fmla="*/ 77 w 777"/>
                <a:gd name="T3" fmla="*/ 1 h 133"/>
                <a:gd name="T4" fmla="*/ 299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1" name="Freeform 10"/>
            <p:cNvSpPr>
              <a:spLocks noChangeArrowheads="1"/>
            </p:cNvSpPr>
            <p:nvPr/>
          </p:nvSpPr>
          <p:spPr bwMode="auto">
            <a:xfrm rot="5400000">
              <a:off x="3556" y="1280"/>
              <a:ext cx="616" cy="103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0 h 290"/>
                <a:gd name="T26" fmla="*/ 2 w 1875"/>
                <a:gd name="T27" fmla="*/ 0 h 290"/>
                <a:gd name="T28" fmla="*/ 2 w 1875"/>
                <a:gd name="T29" fmla="*/ 0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0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0 h 290"/>
                <a:gd name="T50" fmla="*/ 4 w 1875"/>
                <a:gd name="T51" fmla="*/ 0 h 290"/>
                <a:gd name="T52" fmla="*/ 4 w 1875"/>
                <a:gd name="T53" fmla="*/ 0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0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0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2" name="Freeform 11"/>
            <p:cNvSpPr>
              <a:spLocks noChangeArrowheads="1"/>
            </p:cNvSpPr>
            <p:nvPr/>
          </p:nvSpPr>
          <p:spPr bwMode="auto">
            <a:xfrm rot="5400000">
              <a:off x="3668" y="1095"/>
              <a:ext cx="616" cy="104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1 h 290"/>
                <a:gd name="T26" fmla="*/ 2 w 1875"/>
                <a:gd name="T27" fmla="*/ 0 h 290"/>
                <a:gd name="T28" fmla="*/ 2 w 1875"/>
                <a:gd name="T29" fmla="*/ 1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1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1 h 290"/>
                <a:gd name="T50" fmla="*/ 4 w 1875"/>
                <a:gd name="T51" fmla="*/ 0 h 290"/>
                <a:gd name="T52" fmla="*/ 4 w 1875"/>
                <a:gd name="T53" fmla="*/ 1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1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1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3" name="Line 12"/>
            <p:cNvSpPr>
              <a:spLocks noChangeShapeType="1"/>
            </p:cNvSpPr>
            <p:nvPr/>
          </p:nvSpPr>
          <p:spPr bwMode="auto">
            <a:xfrm flipV="1">
              <a:off x="3001" y="1494"/>
              <a:ext cx="694" cy="11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4" name="Line 13"/>
            <p:cNvSpPr>
              <a:spLocks noChangeShapeType="1"/>
            </p:cNvSpPr>
            <p:nvPr/>
          </p:nvSpPr>
          <p:spPr bwMode="auto">
            <a:xfrm>
              <a:off x="4036" y="1514"/>
              <a:ext cx="623" cy="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5" name="Oval 14"/>
            <p:cNvSpPr>
              <a:spLocks noChangeArrowheads="1"/>
            </p:cNvSpPr>
            <p:nvPr/>
          </p:nvSpPr>
          <p:spPr bwMode="auto">
            <a:xfrm>
              <a:off x="3690" y="1381"/>
              <a:ext cx="347" cy="320"/>
            </a:xfrm>
            <a:prstGeom prst="ellipse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6" name="Text Box 15"/>
            <p:cNvSpPr txBox="1">
              <a:spLocks noChangeArrowheads="1"/>
            </p:cNvSpPr>
            <p:nvPr/>
          </p:nvSpPr>
          <p:spPr bwMode="auto">
            <a:xfrm>
              <a:off x="2905" y="1335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07" name="Freeform 16"/>
            <p:cNvSpPr>
              <a:spLocks noChangeArrowheads="1"/>
            </p:cNvSpPr>
            <p:nvPr/>
          </p:nvSpPr>
          <p:spPr bwMode="auto">
            <a:xfrm>
              <a:off x="3401" y="840"/>
              <a:ext cx="635" cy="85"/>
            </a:xfrm>
            <a:custGeom>
              <a:avLst/>
              <a:gdLst>
                <a:gd name="T0" fmla="*/ 0 w 777"/>
                <a:gd name="T1" fmla="*/ 14 h 133"/>
                <a:gd name="T2" fmla="*/ 74 w 777"/>
                <a:gd name="T3" fmla="*/ 2 h 133"/>
                <a:gd name="T4" fmla="*/ 284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8" name="Freeform 17"/>
            <p:cNvSpPr>
              <a:spLocks noChangeArrowheads="1"/>
            </p:cNvSpPr>
            <p:nvPr/>
          </p:nvSpPr>
          <p:spPr bwMode="auto">
            <a:xfrm flipH="1">
              <a:off x="4032" y="840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9" name="Freeform 18"/>
            <p:cNvSpPr>
              <a:spLocks noChangeArrowheads="1"/>
            </p:cNvSpPr>
            <p:nvPr/>
          </p:nvSpPr>
          <p:spPr bwMode="auto">
            <a:xfrm flipH="1" flipV="1">
              <a:off x="4032" y="932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0" name="Freeform 19"/>
            <p:cNvSpPr>
              <a:spLocks noChangeArrowheads="1"/>
            </p:cNvSpPr>
            <p:nvPr/>
          </p:nvSpPr>
          <p:spPr bwMode="auto">
            <a:xfrm rot="-1980000">
              <a:off x="2992" y="740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1" name="Freeform 20"/>
            <p:cNvSpPr>
              <a:spLocks noChangeArrowheads="1"/>
            </p:cNvSpPr>
            <p:nvPr/>
          </p:nvSpPr>
          <p:spPr bwMode="auto">
            <a:xfrm rot="-2520000">
              <a:off x="4449" y="785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2" name="Text Box 21"/>
            <p:cNvSpPr txBox="1">
              <a:spLocks noChangeArrowheads="1"/>
            </p:cNvSpPr>
            <p:nvPr/>
          </p:nvSpPr>
          <p:spPr bwMode="auto">
            <a:xfrm>
              <a:off x="4483" y="1288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13" name="Text Box 22"/>
            <p:cNvSpPr txBox="1">
              <a:spLocks noChangeArrowheads="1"/>
            </p:cNvSpPr>
            <p:nvPr/>
          </p:nvSpPr>
          <p:spPr bwMode="auto">
            <a:xfrm>
              <a:off x="4872" y="692"/>
              <a:ext cx="222" cy="34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8352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endPara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sp>
        <p:nvSpPr>
          <p:cNvPr id="32776" name="Text Box 23"/>
          <p:cNvSpPr txBox="1">
            <a:spLocks noChangeArrowheads="1"/>
          </p:cNvSpPr>
          <p:nvPr/>
        </p:nvSpPr>
        <p:spPr bwMode="auto">
          <a:xfrm>
            <a:off x="4529750" y="1083537"/>
            <a:ext cx="570006" cy="580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3789" tIns="87738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600" b="1" baseline="300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*</a:t>
            </a:r>
          </a:p>
        </p:txBody>
      </p:sp>
      <p:sp>
        <p:nvSpPr>
          <p:cNvPr id="32777" name="Rectangle 24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Deeply Virtual Compton Scattering</a:t>
            </a:r>
          </a:p>
        </p:txBody>
      </p:sp>
      <p:sp>
        <p:nvSpPr>
          <p:cNvPr id="32779" name="Text Box 26"/>
          <p:cNvSpPr txBox="1">
            <a:spLocks noChangeArrowheads="1"/>
          </p:cNvSpPr>
          <p:nvPr/>
        </p:nvSpPr>
        <p:spPr bwMode="auto">
          <a:xfrm>
            <a:off x="836077" y="654087"/>
            <a:ext cx="2826388" cy="484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VM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ρ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ω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J/ψ,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Υ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32780" name="Text Box 27"/>
          <p:cNvSpPr txBox="1">
            <a:spLocks noChangeArrowheads="1"/>
          </p:cNvSpPr>
          <p:nvPr/>
        </p:nvSpPr>
        <p:spPr bwMode="auto">
          <a:xfrm>
            <a:off x="5378378" y="654087"/>
            <a:ext cx="2284740" cy="4828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77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γ</a:t>
            </a:r>
            <a:r>
              <a:rPr lang="en-GB" sz="2500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500" dirty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781" name="Text Box 28"/>
          <p:cNvSpPr txBox="1">
            <a:spLocks noChangeArrowheads="1"/>
          </p:cNvSpPr>
          <p:nvPr/>
        </p:nvSpPr>
        <p:spPr bwMode="auto">
          <a:xfrm>
            <a:off x="6217615" y="2731968"/>
            <a:ext cx="581069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2" name="Text Box 29"/>
          <p:cNvSpPr txBox="1">
            <a:spLocks noChangeArrowheads="1"/>
          </p:cNvSpPr>
          <p:nvPr/>
        </p:nvSpPr>
        <p:spPr bwMode="auto">
          <a:xfrm>
            <a:off x="1231644" y="2717103"/>
            <a:ext cx="1393891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 </a:t>
            </a: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+ M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3" name="AutoShape 30"/>
          <p:cNvSpPr>
            <a:spLocks noChangeArrowheads="1"/>
          </p:cNvSpPr>
          <p:nvPr/>
        </p:nvSpPr>
        <p:spPr bwMode="auto">
          <a:xfrm>
            <a:off x="2698009" y="2941739"/>
            <a:ext cx="3529588" cy="216377"/>
          </a:xfrm>
          <a:prstGeom prst="leftRightArrow">
            <a:avLst>
              <a:gd name="adj1" fmla="val 50000"/>
              <a:gd name="adj2" fmla="val 319279"/>
            </a:avLst>
          </a:prstGeom>
          <a:gradFill rotWithShape="0">
            <a:gsLst>
              <a:gs pos="0">
                <a:srgbClr val="00FFCC">
                  <a:alpha val="70998"/>
                </a:srgbClr>
              </a:gs>
              <a:gs pos="100000">
                <a:srgbClr val="000099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4" name="Text Box 31"/>
          <p:cNvSpPr txBox="1">
            <a:spLocks noChangeArrowheads="1"/>
          </p:cNvSpPr>
          <p:nvPr/>
        </p:nvSpPr>
        <p:spPr bwMode="auto">
          <a:xfrm>
            <a:off x="74788" y="2717103"/>
            <a:ext cx="1103673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Scale:</a:t>
            </a:r>
          </a:p>
        </p:txBody>
      </p:sp>
      <p:sp>
        <p:nvSpPr>
          <p:cNvPr id="32785" name="Text Box 32"/>
          <p:cNvSpPr txBox="1">
            <a:spLocks noChangeArrowheads="1"/>
          </p:cNvSpPr>
          <p:nvPr/>
        </p:nvSpPr>
        <p:spPr bwMode="auto">
          <a:xfrm>
            <a:off x="281081" y="3309607"/>
            <a:ext cx="5097297" cy="27700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3789" tIns="46894" rIns="93789" bIns="46894">
            <a:prstTxWarp prst="textNoShape">
              <a:avLst/>
            </a:prstTxWarp>
            <a:spAutoFit/>
          </a:bodyPr>
          <a:lstStyle/>
          <a:p>
            <a:pPr marL="138417" indent="-138417">
              <a:lnSpc>
                <a:spcPct val="93000"/>
              </a:lnSpc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sz="2500" b="1" dirty="0">
                <a:solidFill>
                  <a:srgbClr val="003399"/>
                </a:solidFill>
                <a:latin typeface="Times New Roman" charset="0"/>
                <a:ea typeface="DejaVu Sans" charset="0"/>
                <a:cs typeface="DejaVu Sans" charset="0"/>
              </a:rPr>
              <a:t>DVCS properties: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Similar to VM production, but </a:t>
            </a:r>
            <a:r>
              <a:rPr lang="en-GB" b="1" dirty="0" err="1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γ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instead of VM in the final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state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Very clean experimental signature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Not affected by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VM wave-function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uncertainty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Hard scale provided by Q</a:t>
            </a:r>
            <a:r>
              <a:rPr lang="en-GB" b="1" baseline="30000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Sensitive to both quarks and gluons [trough Q2-dependence of </a:t>
            </a:r>
            <a:r>
              <a:rPr lang="en-GB" b="1" dirty="0" err="1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xsec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(scaling violation)</a:t>
            </a:r>
            <a:endParaRPr lang="en-GB" b="1" dirty="0">
              <a:solidFill>
                <a:srgbClr val="00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456949" y="1047200"/>
            <a:ext cx="2382178" cy="1666600"/>
            <a:chOff x="272" y="634"/>
            <a:chExt cx="1418" cy="1009"/>
          </a:xfrm>
        </p:grpSpPr>
        <p:grpSp>
          <p:nvGrpSpPr>
            <p:cNvPr id="4" name="Group 34"/>
            <p:cNvGrpSpPr>
              <a:grpSpLocks/>
            </p:cNvGrpSpPr>
            <p:nvPr/>
          </p:nvGrpSpPr>
          <p:grpSpPr bwMode="auto">
            <a:xfrm>
              <a:off x="494" y="656"/>
              <a:ext cx="1196" cy="987"/>
              <a:chOff x="494" y="656"/>
              <a:chExt cx="1196" cy="987"/>
            </a:xfrm>
          </p:grpSpPr>
          <p:sp>
            <p:nvSpPr>
              <p:cNvPr id="32790" name="Text Box 35"/>
              <p:cNvSpPr txBox="1">
                <a:spLocks noChangeArrowheads="1"/>
              </p:cNvSpPr>
              <p:nvPr/>
            </p:nvSpPr>
            <p:spPr bwMode="auto">
              <a:xfrm>
                <a:off x="1129" y="1118"/>
                <a:ext cx="298" cy="28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89280" tIns="6588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5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IP</a:t>
                </a:r>
              </a:p>
            </p:txBody>
          </p:sp>
          <p:grpSp>
            <p:nvGrpSpPr>
              <p:cNvPr id="5" name="Group 36"/>
              <p:cNvGrpSpPr>
                <a:grpSpLocks/>
              </p:cNvGrpSpPr>
              <p:nvPr/>
            </p:nvGrpSpPr>
            <p:grpSpPr bwMode="auto">
              <a:xfrm>
                <a:off x="494" y="656"/>
                <a:ext cx="1196" cy="987"/>
                <a:chOff x="494" y="656"/>
                <a:chExt cx="1196" cy="987"/>
              </a:xfrm>
            </p:grpSpPr>
            <p:sp>
              <p:nvSpPr>
                <p:cNvPr id="32792" name="Freeform 37"/>
                <p:cNvSpPr>
                  <a:spLocks noChangeArrowheads="1"/>
                </p:cNvSpPr>
                <p:nvPr/>
              </p:nvSpPr>
              <p:spPr bwMode="auto">
                <a:xfrm>
                  <a:off x="1058" y="1022"/>
                  <a:ext cx="104" cy="494"/>
                </a:xfrm>
                <a:custGeom>
                  <a:avLst/>
                  <a:gdLst>
                    <a:gd name="T0" fmla="*/ 36 w 114"/>
                    <a:gd name="T1" fmla="*/ 368 h 532"/>
                    <a:gd name="T2" fmla="*/ 35 w 114"/>
                    <a:gd name="T3" fmla="*/ 357 h 532"/>
                    <a:gd name="T4" fmla="*/ 1 w 114"/>
                    <a:gd name="T5" fmla="*/ 339 h 532"/>
                    <a:gd name="T6" fmla="*/ 72 w 114"/>
                    <a:gd name="T7" fmla="*/ 308 h 532"/>
                    <a:gd name="T8" fmla="*/ 5 w 114"/>
                    <a:gd name="T9" fmla="*/ 282 h 532"/>
                    <a:gd name="T10" fmla="*/ 72 w 114"/>
                    <a:gd name="T11" fmla="*/ 251 h 532"/>
                    <a:gd name="T12" fmla="*/ 4 w 114"/>
                    <a:gd name="T13" fmla="*/ 224 h 532"/>
                    <a:gd name="T14" fmla="*/ 71 w 114"/>
                    <a:gd name="T15" fmla="*/ 193 h 532"/>
                    <a:gd name="T16" fmla="*/ 2 w 114"/>
                    <a:gd name="T17" fmla="*/ 165 h 532"/>
                    <a:gd name="T18" fmla="*/ 68 w 114"/>
                    <a:gd name="T19" fmla="*/ 134 h 532"/>
                    <a:gd name="T20" fmla="*/ 0 w 114"/>
                    <a:gd name="T21" fmla="*/ 108 h 532"/>
                    <a:gd name="T22" fmla="*/ 68 w 114"/>
                    <a:gd name="T23" fmla="*/ 79 h 532"/>
                    <a:gd name="T24" fmla="*/ 5 w 114"/>
                    <a:gd name="T25" fmla="*/ 50 h 532"/>
                    <a:gd name="T26" fmla="*/ 67 w 114"/>
                    <a:gd name="T27" fmla="*/ 27 h 532"/>
                    <a:gd name="T28" fmla="*/ 33 w 114"/>
                    <a:gd name="T29" fmla="*/ 8 h 532"/>
                    <a:gd name="T30" fmla="*/ 35 w 114"/>
                    <a:gd name="T31" fmla="*/ 0 h 53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4"/>
                    <a:gd name="T49" fmla="*/ 0 h 532"/>
                    <a:gd name="T50" fmla="*/ 114 w 114"/>
                    <a:gd name="T51" fmla="*/ 532 h 53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4" h="532">
                      <a:moveTo>
                        <a:pt x="57" y="532"/>
                      </a:moveTo>
                      <a:lnTo>
                        <a:pt x="55" y="517"/>
                      </a:lnTo>
                      <a:lnTo>
                        <a:pt x="1" y="490"/>
                      </a:lnTo>
                      <a:lnTo>
                        <a:pt x="114" y="448"/>
                      </a:lnTo>
                      <a:lnTo>
                        <a:pt x="6" y="408"/>
                      </a:lnTo>
                      <a:lnTo>
                        <a:pt x="114" y="363"/>
                      </a:lnTo>
                      <a:lnTo>
                        <a:pt x="4" y="324"/>
                      </a:lnTo>
                      <a:lnTo>
                        <a:pt x="112" y="279"/>
                      </a:lnTo>
                      <a:lnTo>
                        <a:pt x="2" y="240"/>
                      </a:lnTo>
                      <a:lnTo>
                        <a:pt x="109" y="194"/>
                      </a:lnTo>
                      <a:lnTo>
                        <a:pt x="0" y="156"/>
                      </a:lnTo>
                      <a:lnTo>
                        <a:pt x="108" y="114"/>
                      </a:lnTo>
                      <a:lnTo>
                        <a:pt x="6" y="72"/>
                      </a:lnTo>
                      <a:lnTo>
                        <a:pt x="106" y="39"/>
                      </a:lnTo>
                      <a:lnTo>
                        <a:pt x="52" y="13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086" y="931"/>
                  <a:ext cx="580" cy="91"/>
                </a:xfrm>
                <a:prstGeom prst="line">
                  <a:avLst/>
                </a:prstGeom>
                <a:noFill/>
                <a:ln w="5724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4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580" y="1504"/>
                  <a:ext cx="522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5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1076" y="1504"/>
                  <a:ext cx="590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6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7" name="Freeform 42"/>
                <p:cNvSpPr>
                  <a:spLocks noChangeArrowheads="1"/>
                </p:cNvSpPr>
                <p:nvPr/>
              </p:nvSpPr>
              <p:spPr bwMode="auto">
                <a:xfrm rot="-1980000">
                  <a:off x="587" y="753"/>
                  <a:ext cx="453" cy="443"/>
                </a:xfrm>
                <a:custGeom>
                  <a:avLst/>
                  <a:gdLst>
                    <a:gd name="T0" fmla="*/ 97 w 380"/>
                    <a:gd name="T1" fmla="*/ 57 h 311"/>
                    <a:gd name="T2" fmla="*/ 36 w 380"/>
                    <a:gd name="T3" fmla="*/ 416 h 311"/>
                    <a:gd name="T4" fmla="*/ 302 w 380"/>
                    <a:gd name="T5" fmla="*/ 54 h 311"/>
                    <a:gd name="T6" fmla="*/ 178 w 380"/>
                    <a:gd name="T7" fmla="*/ 736 h 311"/>
                    <a:gd name="T8" fmla="*/ 446 w 380"/>
                    <a:gd name="T9" fmla="*/ 387 h 311"/>
                    <a:gd name="T10" fmla="*/ 324 w 380"/>
                    <a:gd name="T11" fmla="*/ 1067 h 311"/>
                    <a:gd name="T12" fmla="*/ 590 w 380"/>
                    <a:gd name="T13" fmla="*/ 708 h 311"/>
                    <a:gd name="T14" fmla="*/ 466 w 380"/>
                    <a:gd name="T15" fmla="*/ 1390 h 311"/>
                    <a:gd name="T16" fmla="*/ 734 w 380"/>
                    <a:gd name="T17" fmla="*/ 1048 h 311"/>
                    <a:gd name="T18" fmla="*/ 612 w 380"/>
                    <a:gd name="T19" fmla="*/ 1716 h 311"/>
                    <a:gd name="T20" fmla="*/ 881 w 380"/>
                    <a:gd name="T21" fmla="*/ 1377 h 311"/>
                    <a:gd name="T22" fmla="*/ 817 w 380"/>
                    <a:gd name="T23" fmla="*/ 1825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9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416" y="656"/>
                  <a:ext cx="222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V</a:t>
                  </a:r>
                </a:p>
              </p:txBody>
            </p:sp>
          </p:grpSp>
        </p:grpSp>
        <p:sp>
          <p:nvSpPr>
            <p:cNvPr id="32789" name="Text Box 45"/>
            <p:cNvSpPr txBox="1">
              <a:spLocks noChangeArrowheads="1"/>
            </p:cNvSpPr>
            <p:nvPr/>
          </p:nvSpPr>
          <p:spPr bwMode="auto">
            <a:xfrm>
              <a:off x="272" y="634"/>
              <a:ext cx="334" cy="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r>
                <a:rPr lang="en-GB" sz="46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*</a:t>
              </a:r>
            </a:p>
          </p:txBody>
        </p:sp>
      </p:grpSp>
      <p:sp>
        <p:nvSpPr>
          <p:cNvPr id="54" name="Date Placeholder 5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7109412" y="2834950"/>
            <a:ext cx="1643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Q</a:t>
            </a:r>
            <a:r>
              <a:rPr lang="en-US" b="1" baseline="30000" dirty="0" smtClean="0">
                <a:solidFill>
                  <a:srgbClr val="0000FF"/>
                </a:solidFill>
              </a:rPr>
              <a:t>2</a:t>
            </a:r>
            <a:r>
              <a:rPr lang="en-US" b="1" dirty="0" smtClean="0">
                <a:solidFill>
                  <a:srgbClr val="0000FF"/>
                </a:solidFill>
              </a:rPr>
              <a:t> gives the lever arm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49" name="Picture 48" descr="lingot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3300" y="4343400"/>
            <a:ext cx="2193415" cy="1642944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5378378" y="3843870"/>
            <a:ext cx="37341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FB41D"/>
                </a:solidFill>
                <a:latin typeface="Braggadocio"/>
                <a:cs typeface="Braggadocio"/>
              </a:rPr>
              <a:t>A GOLDEN MEASUREMENT!</a:t>
            </a: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</p:txBody>
      </p:sp>
    </p:spTree>
    <p:extLst>
      <p:ext uri="{BB962C8B-B14F-4D97-AF65-F5344CB8AC3E}">
        <p14:creationId xmlns:p14="http://schemas.microsoft.com/office/powerpoint/2010/main" val="119797290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33082"/>
            <a:ext cx="8552627" cy="6141023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at EIC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005039" y="3777397"/>
            <a:ext cx="1968500" cy="1077218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</a:t>
            </a:r>
          </a:p>
          <a:p>
            <a:pPr algn="ctr"/>
            <a:r>
              <a:rPr lang="en-US" sz="1600" b="1" dirty="0" smtClean="0"/>
              <a:t>asymmetries</a:t>
            </a:r>
            <a:endParaRPr lang="en-US" sz="1600" b="1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5473" y="634999"/>
            <a:ext cx="4344127" cy="2641601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Why EIC is unique: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Wide energy coverage </a:t>
            </a: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Polarization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of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both electrons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and protons </a:t>
            </a: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lumi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~10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34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cm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1 </a:t>
            </a: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</a:t>
            </a:r>
            <a:r>
              <a:rPr lang="it-IT" sz="1500" b="1" dirty="0" smtClean="0">
                <a:solidFill>
                  <a:srgbClr val="DC2300"/>
                </a:solidFill>
                <a:latin typeface="Comic Sans MS"/>
                <a:cs typeface="Comic Sans MS"/>
              </a:rPr>
              <a:t>  </a:t>
            </a:r>
            <a:endParaRPr lang="it-IT" sz="1500" b="1" dirty="0">
              <a:solidFill>
                <a:srgbClr val="DC2300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214762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46383</TotalTime>
  <Words>2517</Words>
  <Application>Microsoft Macintosh PowerPoint</Application>
  <PresentationFormat>On-screen Show (4:3)</PresentationFormat>
  <Paragraphs>423</Paragraphs>
  <Slides>26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Office Theme</vt:lpstr>
      <vt:lpstr>Equation</vt:lpstr>
      <vt:lpstr>Salvatore Fazio  for the BNL EIC Science Task Force  </vt:lpstr>
      <vt:lpstr>PowerPoint Presentation</vt:lpstr>
      <vt:lpstr>PowerPoint Presentation</vt:lpstr>
      <vt:lpstr>Two proposals for realization of the Science Case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And What about nuclei?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Brookhaven National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873</cp:revision>
  <cp:lastPrinted>2016-09-19T20:44:48Z</cp:lastPrinted>
  <dcterms:created xsi:type="dcterms:W3CDTF">2014-08-28T12:53:18Z</dcterms:created>
  <dcterms:modified xsi:type="dcterms:W3CDTF">2016-09-27T16:38:35Z</dcterms:modified>
</cp:coreProperties>
</file>